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1"/>
  </p:notesMasterIdLst>
  <p:handoutMasterIdLst>
    <p:handoutMasterId r:id="rId52"/>
  </p:handoutMasterIdLst>
  <p:sldIdLst>
    <p:sldId id="256" r:id="rId2"/>
    <p:sldId id="295" r:id="rId3"/>
    <p:sldId id="320" r:id="rId4"/>
    <p:sldId id="414" r:id="rId5"/>
    <p:sldId id="319" r:id="rId6"/>
    <p:sldId id="381" r:id="rId7"/>
    <p:sldId id="322" r:id="rId8"/>
    <p:sldId id="382" r:id="rId9"/>
    <p:sldId id="318" r:id="rId10"/>
    <p:sldId id="312" r:id="rId11"/>
    <p:sldId id="371" r:id="rId12"/>
    <p:sldId id="372" r:id="rId13"/>
    <p:sldId id="373" r:id="rId14"/>
    <p:sldId id="374" r:id="rId15"/>
    <p:sldId id="375" r:id="rId16"/>
    <p:sldId id="376" r:id="rId17"/>
    <p:sldId id="389" r:id="rId18"/>
    <p:sldId id="377" r:id="rId19"/>
    <p:sldId id="396" r:id="rId20"/>
    <p:sldId id="394" r:id="rId21"/>
    <p:sldId id="392" r:id="rId22"/>
    <p:sldId id="391" r:id="rId23"/>
    <p:sldId id="395" r:id="rId24"/>
    <p:sldId id="398" r:id="rId25"/>
    <p:sldId id="378" r:id="rId26"/>
    <p:sldId id="399" r:id="rId27"/>
    <p:sldId id="400" r:id="rId28"/>
    <p:sldId id="383" r:id="rId29"/>
    <p:sldId id="380" r:id="rId30"/>
    <p:sldId id="390" r:id="rId31"/>
    <p:sldId id="384" r:id="rId32"/>
    <p:sldId id="387"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385" r:id="rId47"/>
    <p:sldId id="307" r:id="rId48"/>
    <p:sldId id="294" r:id="rId49"/>
    <p:sldId id="329" r:id="rId50"/>
  </p:sldIdLst>
  <p:sldSz cx="9144000" cy="6858000" type="screen4x3"/>
  <p:notesSz cx="7099300" cy="10234613"/>
  <p:defaultTextStyle>
    <a:defPPr>
      <a:defRPr lang="de-DE"/>
    </a:defPPr>
    <a:lvl1pPr algn="l" rtl="0" fontAlgn="base">
      <a:spcBef>
        <a:spcPct val="0"/>
      </a:spcBef>
      <a:spcAft>
        <a:spcPct val="0"/>
      </a:spcAft>
      <a:defRPr sz="1500" kern="1200">
        <a:solidFill>
          <a:schemeClr val="tx1"/>
        </a:solidFill>
        <a:latin typeface="Arial" charset="0"/>
        <a:ea typeface="+mn-ea"/>
        <a:cs typeface="+mn-cs"/>
      </a:defRPr>
    </a:lvl1pPr>
    <a:lvl2pPr marL="457200" algn="l" rtl="0" fontAlgn="base">
      <a:spcBef>
        <a:spcPct val="0"/>
      </a:spcBef>
      <a:spcAft>
        <a:spcPct val="0"/>
      </a:spcAft>
      <a:defRPr sz="1500" kern="1200">
        <a:solidFill>
          <a:schemeClr val="tx1"/>
        </a:solidFill>
        <a:latin typeface="Arial" charset="0"/>
        <a:ea typeface="+mn-ea"/>
        <a:cs typeface="+mn-cs"/>
      </a:defRPr>
    </a:lvl2pPr>
    <a:lvl3pPr marL="914400" algn="l" rtl="0" fontAlgn="base">
      <a:spcBef>
        <a:spcPct val="0"/>
      </a:spcBef>
      <a:spcAft>
        <a:spcPct val="0"/>
      </a:spcAft>
      <a:defRPr sz="1500" kern="1200">
        <a:solidFill>
          <a:schemeClr val="tx1"/>
        </a:solidFill>
        <a:latin typeface="Arial" charset="0"/>
        <a:ea typeface="+mn-ea"/>
        <a:cs typeface="+mn-cs"/>
      </a:defRPr>
    </a:lvl3pPr>
    <a:lvl4pPr marL="1371600" algn="l" rtl="0" fontAlgn="base">
      <a:spcBef>
        <a:spcPct val="0"/>
      </a:spcBef>
      <a:spcAft>
        <a:spcPct val="0"/>
      </a:spcAft>
      <a:defRPr sz="1500" kern="1200">
        <a:solidFill>
          <a:schemeClr val="tx1"/>
        </a:solidFill>
        <a:latin typeface="Arial" charset="0"/>
        <a:ea typeface="+mn-ea"/>
        <a:cs typeface="+mn-cs"/>
      </a:defRPr>
    </a:lvl4pPr>
    <a:lvl5pPr marL="1828800" algn="l" rtl="0" fontAlgn="base">
      <a:spcBef>
        <a:spcPct val="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3">
          <p15:clr>
            <a:srgbClr val="A4A3A4"/>
          </p15:clr>
        </p15:guide>
        <p15:guide id="2" orient="horz" pos="3271">
          <p15:clr>
            <a:srgbClr val="A4A3A4"/>
          </p15:clr>
        </p15:guide>
        <p15:guide id="3" orient="horz" pos="842">
          <p15:clr>
            <a:srgbClr val="A4A3A4"/>
          </p15:clr>
        </p15:guide>
        <p15:guide id="4" pos="490">
          <p15:clr>
            <a:srgbClr val="A4A3A4"/>
          </p15:clr>
        </p15:guide>
        <p15:guide id="5" pos="917">
          <p15:clr>
            <a:srgbClr val="A4A3A4"/>
          </p15:clr>
        </p15:guide>
        <p15:guide id="6" pos="4587">
          <p15:clr>
            <a:srgbClr val="A4A3A4"/>
          </p15:clr>
        </p15:guide>
        <p15:guide id="7" pos="5500">
          <p15:clr>
            <a:srgbClr val="A4A3A4"/>
          </p15:clr>
        </p15:guide>
        <p15:guide id="8" pos="2885">
          <p15:clr>
            <a:srgbClr val="A4A3A4"/>
          </p15:clr>
        </p15:guide>
        <p15:guide id="9" pos="2842">
          <p15:clr>
            <a:srgbClr val="A4A3A4"/>
          </p15:clr>
        </p15:guide>
        <p15:guide id="10" pos="2657">
          <p15:clr>
            <a:srgbClr val="A4A3A4"/>
          </p15:clr>
        </p15:guide>
        <p15:guide id="11" pos="33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CCCC"/>
    <a:srgbClr val="484B49"/>
    <a:srgbClr val="6D706E"/>
    <a:srgbClr val="ADB0AE"/>
    <a:srgbClr val="DDDDDD"/>
    <a:srgbClr val="D5DAE4"/>
    <a:srgbClr val="AAB4C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92" autoAdjust="0"/>
  </p:normalViewPr>
  <p:slideViewPr>
    <p:cSldViewPr snapToGrid="0" snapToObjects="1">
      <p:cViewPr varScale="1">
        <p:scale>
          <a:sx n="120" d="100"/>
          <a:sy n="120" d="100"/>
        </p:scale>
        <p:origin x="1392" y="108"/>
      </p:cViewPr>
      <p:guideLst>
        <p:guide orient="horz" pos="573"/>
        <p:guide orient="horz" pos="3271"/>
        <p:guide orient="horz" pos="842"/>
        <p:guide pos="490"/>
        <p:guide pos="917"/>
        <p:guide pos="4587"/>
        <p:guide pos="5500"/>
        <p:guide pos="2885"/>
        <p:guide pos="2842"/>
        <p:guide pos="2657"/>
        <p:guide pos="333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latin typeface="Times"/>
              </a:defRPr>
            </a:lvl1pPr>
          </a:lstStyle>
          <a:p>
            <a:pPr>
              <a:defRPr/>
            </a:pPr>
            <a:endParaRPr lang="de-DE" altLang="de-DE"/>
          </a:p>
        </p:txBody>
      </p:sp>
      <p:sp>
        <p:nvSpPr>
          <p:cNvPr id="717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a:latin typeface="Times"/>
              </a:defRPr>
            </a:lvl1pPr>
          </a:lstStyle>
          <a:p>
            <a:pPr>
              <a:defRPr/>
            </a:pPr>
            <a:endParaRPr lang="de-DE" altLang="de-DE"/>
          </a:p>
        </p:txBody>
      </p:sp>
      <p:sp>
        <p:nvSpPr>
          <p:cNvPr id="717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latin typeface="Times"/>
              </a:defRPr>
            </a:lvl1pPr>
          </a:lstStyle>
          <a:p>
            <a:pPr>
              <a:defRPr/>
            </a:pPr>
            <a:endParaRPr lang="de-DE" altLang="de-DE"/>
          </a:p>
        </p:txBody>
      </p:sp>
      <p:sp>
        <p:nvSpPr>
          <p:cNvPr id="717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a:latin typeface="Times"/>
              </a:defRPr>
            </a:lvl1pPr>
          </a:lstStyle>
          <a:p>
            <a:pPr>
              <a:defRPr/>
            </a:pPr>
            <a:fld id="{53C5C6E7-957C-4721-A939-DF6551020F40}" type="slidenum">
              <a:rPr lang="de-DE" altLang="de-DE"/>
              <a:pPr>
                <a:defRPr/>
              </a:pPr>
              <a:t>‹Nr.›</a:t>
            </a:fld>
            <a:endParaRPr lang="de-DE" altLang="de-DE"/>
          </a:p>
        </p:txBody>
      </p:sp>
    </p:spTree>
    <p:extLst>
      <p:ext uri="{BB962C8B-B14F-4D97-AF65-F5344CB8AC3E}">
        <p14:creationId xmlns:p14="http://schemas.microsoft.com/office/powerpoint/2010/main" val="2976471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latin typeface="Times"/>
              </a:defRPr>
            </a:lvl1pPr>
          </a:lstStyle>
          <a:p>
            <a:pPr>
              <a:defRPr/>
            </a:pPr>
            <a:endParaRPr lang="de-DE" altLang="de-DE"/>
          </a:p>
        </p:txBody>
      </p:sp>
      <p:sp>
        <p:nvSpPr>
          <p:cNvPr id="307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a:latin typeface="Arial" pitchFamily="34" charset="0"/>
              </a:defRPr>
            </a:lvl1pPr>
          </a:lstStyle>
          <a:p>
            <a:pPr>
              <a:defRPr/>
            </a:pPr>
            <a:endParaRPr lang="de-DE" altLang="de-DE"/>
          </a:p>
        </p:txBody>
      </p:sp>
      <p:sp>
        <p:nvSpPr>
          <p:cNvPr id="1126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182688" y="4860925"/>
            <a:ext cx="473392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altLang="de-DE" noProof="0" smtClean="0"/>
              <a:t>Mastertextformat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latin typeface="Times"/>
              </a:defRPr>
            </a:lvl1pPr>
          </a:lstStyle>
          <a:p>
            <a:pPr>
              <a:defRPr/>
            </a:pPr>
            <a:endParaRPr lang="de-DE" altLang="de-DE"/>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a:latin typeface="Arial" pitchFamily="34" charset="0"/>
              </a:defRPr>
            </a:lvl1pPr>
          </a:lstStyle>
          <a:p>
            <a:pPr>
              <a:defRPr/>
            </a:pPr>
            <a:fld id="{D4450ECE-6123-47B3-B07E-B18725561479}" type="slidenum">
              <a:rPr lang="de-DE" altLang="de-DE"/>
              <a:pPr>
                <a:defRPr/>
              </a:pPr>
              <a:t>‹Nr.›</a:t>
            </a:fld>
            <a:endParaRPr lang="de-DE" altLang="de-DE"/>
          </a:p>
        </p:txBody>
      </p:sp>
    </p:spTree>
    <p:extLst>
      <p:ext uri="{BB962C8B-B14F-4D97-AF65-F5344CB8AC3E}">
        <p14:creationId xmlns:p14="http://schemas.microsoft.com/office/powerpoint/2010/main" val="2523890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olienbildplatzhalter 1"/>
          <p:cNvSpPr>
            <a:spLocks noGrp="1" noRot="1" noChangeAspect="1" noTextEdit="1"/>
          </p:cNvSpPr>
          <p:nvPr>
            <p:ph type="sldImg"/>
          </p:nvPr>
        </p:nvSpPr>
        <p:spPr>
          <a:xfrm>
            <a:off x="992188" y="768350"/>
            <a:ext cx="5114925" cy="3836988"/>
          </a:xfrm>
          <a:ln/>
        </p:spPr>
      </p:sp>
      <p:sp>
        <p:nvSpPr>
          <p:cNvPr id="14338" name="Notizenplatzhalter 2"/>
          <p:cNvSpPr>
            <a:spLocks noGrp="1"/>
          </p:cNvSpPr>
          <p:nvPr>
            <p:ph type="body" idx="1"/>
          </p:nvPr>
        </p:nvSpPr>
        <p:spPr>
          <a:noFill/>
          <a:ln/>
        </p:spPr>
        <p:txBody>
          <a:bodyPr/>
          <a:lstStyle/>
          <a:p>
            <a:endParaRPr lang="de-DE" smtClean="0">
              <a:latin typeface="Arial" charset="0"/>
            </a:endParaRPr>
          </a:p>
        </p:txBody>
      </p:sp>
      <p:sp>
        <p:nvSpPr>
          <p:cNvPr id="14339" name="Foliennummernplatzhalter 3"/>
          <p:cNvSpPr>
            <a:spLocks noGrp="1"/>
          </p:cNvSpPr>
          <p:nvPr>
            <p:ph type="sldNum" sz="quarter" idx="5"/>
          </p:nvPr>
        </p:nvSpPr>
        <p:spPr>
          <a:noFill/>
        </p:spPr>
        <p:txBody>
          <a:bodyPr/>
          <a:lstStyle/>
          <a:p>
            <a:fld id="{73E59D2A-2DE1-4C92-B45D-AB6A212015FB}" type="slidenum">
              <a:rPr lang="de-DE" altLang="de-DE" smtClean="0">
                <a:latin typeface="Arial" charset="0"/>
              </a:rPr>
              <a:pPr/>
              <a:t>1</a:t>
            </a:fld>
            <a:endParaRPr lang="de-DE" altLang="de-D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908050"/>
            <a:ext cx="1439863" cy="1439863"/>
          </a:xfrm>
          <a:prstGeom prst="rect">
            <a:avLst/>
          </a:prstGeom>
          <a:solidFill>
            <a:schemeClr val="tx2"/>
          </a:solidFill>
          <a:ln w="9525">
            <a:noFill/>
            <a:miter lim="800000"/>
            <a:headEnd/>
            <a:tailEnd/>
          </a:ln>
          <a:effectLst/>
        </p:spPr>
        <p:txBody>
          <a:bodyPr wrap="none" anchor="ctr"/>
          <a:lstStyle/>
          <a:p>
            <a:pPr algn="ctr" eaLnBrk="0" hangingPunct="0">
              <a:defRPr/>
            </a:pPr>
            <a:endParaRPr lang="en-GB" altLang="de-DE" sz="1800">
              <a:latin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1439863" y="906463"/>
            <a:ext cx="7288212" cy="1441450"/>
          </a:xfrm>
          <a:prstGeom prst="rect">
            <a:avLst/>
          </a:prstGeom>
          <a:noFill/>
          <a:ln w="9525">
            <a:noFill/>
            <a:miter lim="800000"/>
            <a:headEnd/>
            <a:tailEnd/>
          </a:ln>
        </p:spPr>
      </p:pic>
      <p:sp>
        <p:nvSpPr>
          <p:cNvPr id="6" name="Rectangle 8"/>
          <p:cNvSpPr>
            <a:spLocks noChangeArrowheads="1"/>
          </p:cNvSpPr>
          <p:nvPr/>
        </p:nvSpPr>
        <p:spPr bwMode="auto">
          <a:xfrm>
            <a:off x="0" y="2347913"/>
            <a:ext cx="8728075" cy="4518025"/>
          </a:xfrm>
          <a:prstGeom prst="rect">
            <a:avLst/>
          </a:prstGeom>
          <a:solidFill>
            <a:schemeClr val="bg2"/>
          </a:solidFill>
          <a:ln w="9525">
            <a:noFill/>
            <a:miter lim="800000"/>
            <a:headEnd/>
            <a:tailEnd/>
          </a:ln>
          <a:effectLst/>
        </p:spPr>
        <p:txBody>
          <a:bodyPr wrap="none" anchor="ctr"/>
          <a:lstStyle/>
          <a:p>
            <a:pPr algn="ctr" eaLnBrk="0" hangingPunct="0">
              <a:defRPr/>
            </a:pPr>
            <a:endParaRPr lang="en-GB" altLang="de-DE" sz="1800">
              <a:latin typeface="Arial" pitchFamily="34" charset="0"/>
            </a:endParaRPr>
          </a:p>
        </p:txBody>
      </p:sp>
      <p:pic>
        <p:nvPicPr>
          <p:cNvPr id="7" name="Picture 3" descr="C:\Dokumente und Einstellungen\jsbg\Desktop\scratch\_Claim Rollout\00_Vorlagen\gft_claim RZ 100915\02_Bild_Pixeldaten\MS-Office\gft_logo claim un_ppt_kopfzeile.jpg"/>
          <p:cNvPicPr>
            <a:picLocks noChangeAspect="1" noChangeArrowheads="1"/>
          </p:cNvPicPr>
          <p:nvPr/>
        </p:nvPicPr>
        <p:blipFill>
          <a:blip r:embed="rId3"/>
          <a:srcRect/>
          <a:stretch>
            <a:fillRect/>
          </a:stretch>
        </p:blipFill>
        <p:spPr bwMode="auto">
          <a:xfrm>
            <a:off x="7845425" y="230188"/>
            <a:ext cx="1225550" cy="590550"/>
          </a:xfrm>
          <a:prstGeom prst="rect">
            <a:avLst/>
          </a:prstGeom>
          <a:noFill/>
          <a:ln w="9525">
            <a:noFill/>
            <a:miter lim="800000"/>
            <a:headEnd/>
            <a:tailEnd/>
          </a:ln>
        </p:spPr>
      </p:pic>
      <p:sp>
        <p:nvSpPr>
          <p:cNvPr id="147465" name="Rectangle 9"/>
          <p:cNvSpPr>
            <a:spLocks noGrp="1" noChangeArrowheads="1"/>
          </p:cNvSpPr>
          <p:nvPr>
            <p:ph type="ctrTitle"/>
          </p:nvPr>
        </p:nvSpPr>
        <p:spPr>
          <a:xfrm>
            <a:off x="1447800" y="2676525"/>
            <a:ext cx="7280275" cy="1303338"/>
          </a:xfrm>
        </p:spPr>
        <p:txBody>
          <a:bodyPr/>
          <a:lstStyle>
            <a:lvl1pPr marL="0" indent="0">
              <a:lnSpc>
                <a:spcPct val="130000"/>
              </a:lnSpc>
              <a:buFontTx/>
              <a:buNone/>
              <a:tabLst/>
              <a:defRPr sz="2000"/>
            </a:lvl1pPr>
          </a:lstStyle>
          <a:p>
            <a:r>
              <a:rPr lang="de-DE" altLang="de-DE" smtClean="0"/>
              <a:t>Titelmasterformat durch Klicken bearbeiten</a:t>
            </a:r>
            <a:endParaRPr lang="de-DE" altLang="de-DE" dirty="0"/>
          </a:p>
        </p:txBody>
      </p:sp>
      <p:sp>
        <p:nvSpPr>
          <p:cNvPr id="147466" name="Rectangle 10"/>
          <p:cNvSpPr>
            <a:spLocks noGrp="1" noChangeArrowheads="1"/>
          </p:cNvSpPr>
          <p:nvPr>
            <p:ph type="subTitle" idx="1"/>
          </p:nvPr>
        </p:nvSpPr>
        <p:spPr>
          <a:xfrm>
            <a:off x="1447800" y="5395913"/>
            <a:ext cx="7280275" cy="914400"/>
          </a:xfrm>
        </p:spPr>
        <p:txBody>
          <a:bodyPr anchor="b"/>
          <a:lstStyle>
            <a:lvl1pPr marL="0" indent="0">
              <a:buFont typeface="Wingdings" pitchFamily="2" charset="2"/>
              <a:buNone/>
              <a:defRPr sz="1600"/>
            </a:lvl1pPr>
          </a:lstStyle>
          <a:p>
            <a:r>
              <a:rPr lang="de-DE" altLang="de-DE" smtClean="0"/>
              <a:t>Formatvorlage des Untertitelmasters durch Klicken bearbeiten</a:t>
            </a:r>
            <a:endParaRPr lang="de-DE" alt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l="87" t="600" r="208" b="708"/>
          <a:stretch>
            <a:fillRect/>
          </a:stretch>
        </p:blipFill>
        <p:spPr bwMode="auto">
          <a:xfrm>
            <a:off x="1423988" y="906463"/>
            <a:ext cx="7296150" cy="1438275"/>
          </a:xfrm>
          <a:prstGeom prst="rect">
            <a:avLst/>
          </a:prstGeom>
          <a:noFill/>
          <a:ln w="9525">
            <a:noFill/>
            <a:miter lim="800000"/>
            <a:headEnd/>
            <a:tailEnd/>
          </a:ln>
        </p:spPr>
      </p:pic>
      <p:sp>
        <p:nvSpPr>
          <p:cNvPr id="5" name="Rectangle 14"/>
          <p:cNvSpPr>
            <a:spLocks noChangeArrowheads="1"/>
          </p:cNvSpPr>
          <p:nvPr userDrawn="1"/>
        </p:nvSpPr>
        <p:spPr bwMode="auto">
          <a:xfrm>
            <a:off x="0" y="908050"/>
            <a:ext cx="1439863" cy="1436688"/>
          </a:xfrm>
          <a:prstGeom prst="rect">
            <a:avLst/>
          </a:prstGeom>
          <a:solidFill>
            <a:schemeClr val="tx2"/>
          </a:solidFill>
          <a:ln w="9525">
            <a:noFill/>
            <a:miter lim="800000"/>
            <a:headEnd/>
            <a:tailEnd/>
          </a:ln>
        </p:spPr>
        <p:txBody>
          <a:bodyPr wrap="none" anchor="ctr"/>
          <a:lstStyle/>
          <a:p>
            <a:pPr algn="ctr">
              <a:defRPr/>
            </a:pPr>
            <a:endParaRPr lang="en-GB" sz="1800">
              <a:latin typeface="Arial" pitchFamily="34" charset="0"/>
            </a:endParaRPr>
          </a:p>
        </p:txBody>
      </p:sp>
      <p:sp>
        <p:nvSpPr>
          <p:cNvPr id="6" name="Text Box 10"/>
          <p:cNvSpPr txBox="1">
            <a:spLocks noChangeArrowheads="1"/>
          </p:cNvSpPr>
          <p:nvPr userDrawn="1"/>
        </p:nvSpPr>
        <p:spPr bwMode="auto">
          <a:xfrm>
            <a:off x="730250" y="1270000"/>
            <a:ext cx="614363" cy="590550"/>
          </a:xfrm>
          <a:prstGeom prst="rect">
            <a:avLst/>
          </a:prstGeom>
          <a:noFill/>
          <a:ln w="9525" algn="ctr">
            <a:noFill/>
            <a:miter lim="800000"/>
            <a:headEnd/>
            <a:tailEnd/>
          </a:ln>
        </p:spPr>
        <p:txBody>
          <a:bodyPr lIns="0" tIns="0" rIns="0" bIns="0"/>
          <a:lstStyle/>
          <a:p>
            <a:pPr marL="457200" indent="-457200" algn="r">
              <a:defRPr/>
            </a:pPr>
            <a:r>
              <a:rPr lang="de-DE" sz="1200">
                <a:solidFill>
                  <a:schemeClr val="bg1"/>
                </a:solidFill>
                <a:latin typeface="Arial" pitchFamily="34" charset="0"/>
              </a:rPr>
              <a:t>Agenda</a:t>
            </a:r>
            <a:endParaRPr lang="en-GB" sz="1200">
              <a:solidFill>
                <a:srgbClr val="666666"/>
              </a:solidFill>
              <a:latin typeface="Arial" pitchFamily="34" charset="0"/>
            </a:endParaRPr>
          </a:p>
        </p:txBody>
      </p:sp>
      <p:sp>
        <p:nvSpPr>
          <p:cNvPr id="3" name="Inhaltsplatzhalter 2"/>
          <p:cNvSpPr>
            <a:spLocks noGrp="1"/>
          </p:cNvSpPr>
          <p:nvPr>
            <p:ph idx="1"/>
          </p:nvPr>
        </p:nvSpPr>
        <p:spPr>
          <a:xfrm>
            <a:off x="1439863" y="2687413"/>
            <a:ext cx="3856342" cy="3514954"/>
          </a:xfrm>
          <a:noFill/>
          <a:ln w="9525" algn="ctr">
            <a:noFill/>
            <a:miter lim="800000"/>
            <a:headEnd/>
            <a:tailEnd/>
          </a:ln>
        </p:spPr>
        <p:txBody>
          <a:bodyPr/>
          <a:lstStyle>
            <a:lvl1pPr marL="457200" indent="-457200" algn="l" rtl="0" fontAlgn="base">
              <a:lnSpc>
                <a:spcPct val="150000"/>
              </a:lnSpc>
              <a:spcBef>
                <a:spcPct val="0"/>
              </a:spcBef>
              <a:spcAft>
                <a:spcPct val="0"/>
              </a:spcAft>
              <a:buClr>
                <a:schemeClr val="tx1"/>
              </a:buClr>
              <a:buSzPct val="100000"/>
              <a:buFont typeface="Arial" pitchFamily="34" charset="0"/>
              <a:buAutoNum type="arabicPlain"/>
              <a:defRPr lang="de-DE" sz="1400" kern="1200" dirty="0" smtClean="0">
                <a:solidFill>
                  <a:schemeClr val="tx1"/>
                </a:solidFill>
                <a:latin typeface="Arial" pitchFamily="34" charset="0"/>
                <a:ea typeface="+mn-ea"/>
                <a:cs typeface="+mn-cs"/>
              </a:defRPr>
            </a:lvl1pPr>
            <a:lvl2pPr marL="534988" indent="-266700">
              <a:buSzPct val="120000"/>
              <a:buNone/>
              <a:defRPr/>
            </a:lvl2pPr>
            <a:lvl3pPr marL="803275" indent="-268288">
              <a:buSzPct val="120000"/>
              <a:buNone/>
              <a:defRPr/>
            </a:lvl3pPr>
            <a:lvl4pPr marL="1077913" indent="-274638">
              <a:buSzPct val="120000"/>
              <a:buNone/>
              <a:tabLst>
                <a:tab pos="1077913" algn="l"/>
              </a:tabLst>
              <a:defRPr/>
            </a:lvl4pPr>
            <a:lvl5pPr marL="1346200" indent="-268288">
              <a:buSzPct val="120000"/>
              <a:defRPr/>
            </a:lvl5pPr>
          </a:lstStyle>
          <a:p>
            <a:pPr lvl="0"/>
            <a:r>
              <a:rPr lang="de-DE" altLang="de-DE" smtClean="0"/>
              <a:t>Textmasterformat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4" name="Line 4"/>
          <p:cNvSpPr>
            <a:spLocks noChangeShapeType="1"/>
          </p:cNvSpPr>
          <p:nvPr userDrawn="1"/>
        </p:nvSpPr>
        <p:spPr bwMode="auto">
          <a:xfrm flipV="1">
            <a:off x="-14288" y="904875"/>
            <a:ext cx="8742363" cy="0"/>
          </a:xfrm>
          <a:prstGeom prst="line">
            <a:avLst/>
          </a:prstGeom>
          <a:noFill/>
          <a:ln w="12700">
            <a:solidFill>
              <a:srgbClr val="AAB4C9"/>
            </a:solidFill>
            <a:round/>
            <a:headEnd/>
            <a:tailEnd/>
          </a:ln>
          <a:effectLst/>
        </p:spPr>
        <p:txBody>
          <a:bodyPr wrap="none" anchor="ctr"/>
          <a:lstStyle/>
          <a:p>
            <a:pPr>
              <a:defRPr/>
            </a:pPr>
            <a:endParaRPr lang="de-DE">
              <a:latin typeface="Arial" pitchFamily="34" charset="0"/>
            </a:endParaRPr>
          </a:p>
        </p:txBody>
      </p:sp>
      <p:sp>
        <p:nvSpPr>
          <p:cNvPr id="3" name="Inhaltsplatzhalter 2"/>
          <p:cNvSpPr>
            <a:spLocks noGrp="1"/>
          </p:cNvSpPr>
          <p:nvPr>
            <p:ph sz="half" idx="1"/>
          </p:nvPr>
        </p:nvSpPr>
        <p:spPr>
          <a:xfrm>
            <a:off x="777875" y="1336675"/>
            <a:ext cx="7950199" cy="52959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itel 1"/>
          <p:cNvSpPr>
            <a:spLocks noGrp="1"/>
          </p:cNvSpPr>
          <p:nvPr>
            <p:ph type="title"/>
          </p:nvPr>
        </p:nvSpPr>
        <p:spPr>
          <a:xfrm>
            <a:off x="414000" y="284400"/>
            <a:ext cx="7142400" cy="625238"/>
          </a:xfrm>
        </p:spPr>
        <p:txBody>
          <a:bodyPr/>
          <a:lstStyle>
            <a:lvl1pPr>
              <a:defRPr/>
            </a:lvl1pPr>
          </a:lstStyle>
          <a:p>
            <a:r>
              <a:rPr lang="de-DE" smtClean="0"/>
              <a:t>Titelmasterformat durch Klicken bearbeiten</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einspaltig halbe Seite">
    <p:spTree>
      <p:nvGrpSpPr>
        <p:cNvPr id="1" name=""/>
        <p:cNvGrpSpPr/>
        <p:nvPr/>
      </p:nvGrpSpPr>
      <p:grpSpPr>
        <a:xfrm>
          <a:off x="0" y="0"/>
          <a:ext cx="0" cy="0"/>
          <a:chOff x="0" y="0"/>
          <a:chExt cx="0" cy="0"/>
        </a:xfrm>
      </p:grpSpPr>
      <p:sp>
        <p:nvSpPr>
          <p:cNvPr id="5" name="Rectangle 7"/>
          <p:cNvSpPr>
            <a:spLocks noChangeArrowheads="1"/>
          </p:cNvSpPr>
          <p:nvPr/>
        </p:nvSpPr>
        <p:spPr bwMode="auto">
          <a:xfrm>
            <a:off x="0" y="1330325"/>
            <a:ext cx="430213" cy="593725"/>
          </a:xfrm>
          <a:prstGeom prst="rect">
            <a:avLst/>
          </a:prstGeom>
          <a:solidFill>
            <a:schemeClr val="hlink"/>
          </a:solidFill>
          <a:ln w="6350">
            <a:solidFill>
              <a:srgbClr val="738BA0"/>
            </a:solidFill>
            <a:miter lim="800000"/>
            <a:headEnd/>
            <a:tailEnd/>
          </a:ln>
        </p:spPr>
        <p:txBody>
          <a:bodyPr wrap="none" anchor="ctr"/>
          <a:lstStyle/>
          <a:p>
            <a:pPr algn="ctr">
              <a:defRPr/>
            </a:pPr>
            <a:endParaRPr lang="de-DE">
              <a:solidFill>
                <a:schemeClr val="accent1"/>
              </a:solidFill>
              <a:latin typeface="Arial" pitchFamily="34" charset="0"/>
            </a:endParaRPr>
          </a:p>
        </p:txBody>
      </p:sp>
      <p:sp>
        <p:nvSpPr>
          <p:cNvPr id="6" name="Line 4"/>
          <p:cNvSpPr>
            <a:spLocks noChangeShapeType="1"/>
          </p:cNvSpPr>
          <p:nvPr userDrawn="1"/>
        </p:nvSpPr>
        <p:spPr bwMode="auto">
          <a:xfrm flipV="1">
            <a:off x="-14288" y="904875"/>
            <a:ext cx="8742363" cy="0"/>
          </a:xfrm>
          <a:prstGeom prst="line">
            <a:avLst/>
          </a:prstGeom>
          <a:noFill/>
          <a:ln w="12700">
            <a:solidFill>
              <a:srgbClr val="AAB4C9"/>
            </a:solidFill>
            <a:round/>
            <a:headEnd/>
            <a:tailEnd/>
          </a:ln>
          <a:effectLst/>
        </p:spPr>
        <p:txBody>
          <a:bodyPr wrap="none" anchor="ctr"/>
          <a:lstStyle/>
          <a:p>
            <a:pPr>
              <a:defRPr/>
            </a:pPr>
            <a:endParaRPr lang="de-DE">
              <a:latin typeface="Arial" pitchFamily="34" charset="0"/>
            </a:endParaRPr>
          </a:p>
        </p:txBody>
      </p:sp>
      <p:sp>
        <p:nvSpPr>
          <p:cNvPr id="15" name="Textplatzhalter 2"/>
          <p:cNvSpPr>
            <a:spLocks noGrp="1"/>
          </p:cNvSpPr>
          <p:nvPr>
            <p:ph type="body" idx="1"/>
          </p:nvPr>
        </p:nvSpPr>
        <p:spPr>
          <a:xfrm>
            <a:off x="430196" y="1330324"/>
            <a:ext cx="4149742" cy="594000"/>
          </a:xfrm>
          <a:noFill/>
          <a:ln w="6350">
            <a:solidFill>
              <a:schemeClr val="bg2">
                <a:lumMod val="75000"/>
              </a:schemeClr>
            </a:solidFill>
            <a:miter lim="800000"/>
            <a:headEnd/>
            <a:tailEnd/>
          </a:ln>
        </p:spPr>
        <p:txBody>
          <a:bodyPr lIns="342000" anchor="ctr"/>
          <a:lstStyle>
            <a:lvl1pPr marL="0" indent="0" algn="l" rtl="0" fontAlgn="base">
              <a:spcBef>
                <a:spcPct val="0"/>
              </a:spcBef>
              <a:spcAft>
                <a:spcPct val="0"/>
              </a:spcAft>
              <a:buNone/>
              <a:defRPr lang="de-DE" sz="1400" kern="1200" dirty="0" smtClean="0">
                <a:solidFill>
                  <a:schemeClr val="tx1"/>
                </a:solidFill>
                <a:latin typeface="Aria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771386" y="1931988"/>
            <a:ext cx="3800614" cy="4319587"/>
          </a:xfrm>
          <a:noFill/>
          <a:ln w="9525" algn="ctr">
            <a:noFill/>
            <a:miter lim="800000"/>
            <a:headEnd/>
            <a:tailEnd/>
          </a:ln>
        </p:spPr>
        <p:txBody>
          <a:bodyPr tIns="180000"/>
          <a:lstStyle>
            <a:lvl1pPr marL="266700" indent="-266700" algn="l" rtl="0" fontAlgn="base">
              <a:lnSpc>
                <a:spcPct val="110000"/>
              </a:lnSpc>
              <a:spcBef>
                <a:spcPts val="300"/>
              </a:spcBef>
              <a:spcAft>
                <a:spcPts val="300"/>
              </a:spcAft>
              <a:buClr>
                <a:srgbClr val="94A1BB"/>
              </a:buClr>
              <a:buSzPct val="120000"/>
              <a:buFont typeface="Wingdings" pitchFamily="2" charset="2"/>
              <a:buChar char="§"/>
              <a:tabLst>
                <a:tab pos="266700" algn="l"/>
              </a:tabLst>
              <a:defRPr lang="de-DE" sz="1400" kern="1200" dirty="0" smtClean="0">
                <a:solidFill>
                  <a:schemeClr val="tx1"/>
                </a:solidFill>
                <a:latin typeface="Arial" pitchFamily="34" charset="0"/>
                <a:ea typeface="+mn-ea"/>
                <a:cs typeface="+mn-cs"/>
              </a:defRPr>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p:txBody>
      </p:sp>
      <p:sp>
        <p:nvSpPr>
          <p:cNvPr id="2" name="Titel 1"/>
          <p:cNvSpPr>
            <a:spLocks noGrp="1"/>
          </p:cNvSpPr>
          <p:nvPr>
            <p:ph type="title"/>
          </p:nvPr>
        </p:nvSpPr>
        <p:spPr>
          <a:xfrm>
            <a:off x="414000" y="284400"/>
            <a:ext cx="7142400" cy="625238"/>
          </a:xfrm>
        </p:spPr>
        <p:txBody>
          <a:bodyPr/>
          <a:lstStyle>
            <a:lvl1pPr>
              <a:defRPr/>
            </a:lvl1pPr>
          </a:lstStyle>
          <a:p>
            <a:r>
              <a:rPr lang="de-DE" smtClean="0"/>
              <a:t>Titelmasterformat durch Klicken bearbeiten</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zweispaltig">
    <p:spTree>
      <p:nvGrpSpPr>
        <p:cNvPr id="1" name=""/>
        <p:cNvGrpSpPr/>
        <p:nvPr/>
      </p:nvGrpSpPr>
      <p:grpSpPr>
        <a:xfrm>
          <a:off x="0" y="0"/>
          <a:ext cx="0" cy="0"/>
          <a:chOff x="0" y="0"/>
          <a:chExt cx="0" cy="0"/>
        </a:xfrm>
      </p:grpSpPr>
      <p:sp>
        <p:nvSpPr>
          <p:cNvPr id="7" name="Rectangle 7"/>
          <p:cNvSpPr>
            <a:spLocks noChangeArrowheads="1"/>
          </p:cNvSpPr>
          <p:nvPr/>
        </p:nvSpPr>
        <p:spPr bwMode="auto">
          <a:xfrm>
            <a:off x="0" y="1330325"/>
            <a:ext cx="430213" cy="593725"/>
          </a:xfrm>
          <a:prstGeom prst="rect">
            <a:avLst/>
          </a:prstGeom>
          <a:solidFill>
            <a:schemeClr val="hlink"/>
          </a:solidFill>
          <a:ln w="6350">
            <a:solidFill>
              <a:srgbClr val="738BA0"/>
            </a:solidFill>
            <a:miter lim="800000"/>
            <a:headEnd/>
            <a:tailEnd/>
          </a:ln>
        </p:spPr>
        <p:txBody>
          <a:bodyPr wrap="none" anchor="ctr"/>
          <a:lstStyle/>
          <a:p>
            <a:pPr algn="ctr">
              <a:defRPr/>
            </a:pPr>
            <a:endParaRPr lang="de-DE">
              <a:solidFill>
                <a:schemeClr val="accent1"/>
              </a:solidFill>
              <a:latin typeface="Arial" pitchFamily="34" charset="0"/>
            </a:endParaRPr>
          </a:p>
        </p:txBody>
      </p:sp>
      <p:sp>
        <p:nvSpPr>
          <p:cNvPr id="8" name="Rectangle 7"/>
          <p:cNvSpPr>
            <a:spLocks noChangeArrowheads="1"/>
          </p:cNvSpPr>
          <p:nvPr userDrawn="1"/>
        </p:nvSpPr>
        <p:spPr bwMode="auto">
          <a:xfrm>
            <a:off x="4506913" y="1330325"/>
            <a:ext cx="430212" cy="593725"/>
          </a:xfrm>
          <a:prstGeom prst="rect">
            <a:avLst/>
          </a:prstGeom>
          <a:solidFill>
            <a:schemeClr val="hlink"/>
          </a:solidFill>
          <a:ln w="6350">
            <a:solidFill>
              <a:srgbClr val="738BA0"/>
            </a:solidFill>
            <a:miter lim="800000"/>
            <a:headEnd/>
            <a:tailEnd/>
          </a:ln>
        </p:spPr>
        <p:txBody>
          <a:bodyPr wrap="none" anchor="ctr"/>
          <a:lstStyle/>
          <a:p>
            <a:pPr algn="ctr">
              <a:defRPr/>
            </a:pPr>
            <a:endParaRPr lang="de-DE">
              <a:solidFill>
                <a:schemeClr val="accent1"/>
              </a:solidFill>
              <a:latin typeface="Arial" pitchFamily="34" charset="0"/>
            </a:endParaRPr>
          </a:p>
        </p:txBody>
      </p:sp>
      <p:sp>
        <p:nvSpPr>
          <p:cNvPr id="9" name="Line 4"/>
          <p:cNvSpPr>
            <a:spLocks noChangeShapeType="1"/>
          </p:cNvSpPr>
          <p:nvPr userDrawn="1"/>
        </p:nvSpPr>
        <p:spPr bwMode="auto">
          <a:xfrm flipV="1">
            <a:off x="-14288" y="904875"/>
            <a:ext cx="8742363" cy="0"/>
          </a:xfrm>
          <a:prstGeom prst="line">
            <a:avLst/>
          </a:prstGeom>
          <a:noFill/>
          <a:ln w="12700">
            <a:solidFill>
              <a:srgbClr val="AAB4C9"/>
            </a:solidFill>
            <a:round/>
            <a:headEnd/>
            <a:tailEnd/>
          </a:ln>
          <a:effectLst/>
        </p:spPr>
        <p:txBody>
          <a:bodyPr wrap="none" anchor="ctr"/>
          <a:lstStyle/>
          <a:p>
            <a:pPr>
              <a:defRPr/>
            </a:pPr>
            <a:endParaRPr lang="de-DE">
              <a:latin typeface="Arial" pitchFamily="34" charset="0"/>
            </a:endParaRPr>
          </a:p>
        </p:txBody>
      </p:sp>
      <p:sp>
        <p:nvSpPr>
          <p:cNvPr id="6" name="Inhaltsplatzhalter 5"/>
          <p:cNvSpPr>
            <a:spLocks noGrp="1"/>
          </p:cNvSpPr>
          <p:nvPr>
            <p:ph sz="quarter" idx="4"/>
          </p:nvPr>
        </p:nvSpPr>
        <p:spPr>
          <a:xfrm>
            <a:off x="5275264" y="1931987"/>
            <a:ext cx="3452812" cy="4319587"/>
          </a:xfrm>
          <a:noFill/>
          <a:ln w="9525" algn="ctr">
            <a:noFill/>
            <a:miter lim="800000"/>
            <a:headEnd/>
            <a:tailEnd/>
          </a:ln>
        </p:spPr>
        <p:txBody>
          <a:bodyPr tIns="180000"/>
          <a:lstStyle>
            <a:lvl1pPr>
              <a:defRPr lang="de-DE" sz="1400" kern="1200" dirty="0" smtClean="0">
                <a:solidFill>
                  <a:schemeClr val="tx1"/>
                </a:solidFill>
                <a:latin typeface="Arial" pitchFamily="34" charset="0"/>
                <a:ea typeface="+mn-ea"/>
                <a:cs typeface="+mn-cs"/>
              </a:defRPr>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p:txBody>
      </p:sp>
      <p:sp>
        <p:nvSpPr>
          <p:cNvPr id="4" name="Inhaltsplatzhalter 3"/>
          <p:cNvSpPr>
            <a:spLocks noGrp="1"/>
          </p:cNvSpPr>
          <p:nvPr>
            <p:ph sz="half" idx="2"/>
          </p:nvPr>
        </p:nvSpPr>
        <p:spPr>
          <a:xfrm>
            <a:off x="771386" y="1931988"/>
            <a:ext cx="3438647" cy="4319587"/>
          </a:xfrm>
          <a:noFill/>
          <a:ln w="9525" algn="ctr">
            <a:noFill/>
            <a:miter lim="800000"/>
            <a:headEnd/>
            <a:tailEnd/>
          </a:ln>
        </p:spPr>
        <p:txBody>
          <a:bodyPr tIns="180000"/>
          <a:lstStyle>
            <a:lvl1pPr marL="266700" indent="-266700" algn="l" rtl="0" fontAlgn="base">
              <a:lnSpc>
                <a:spcPct val="110000"/>
              </a:lnSpc>
              <a:spcBef>
                <a:spcPts val="300"/>
              </a:spcBef>
              <a:spcAft>
                <a:spcPts val="300"/>
              </a:spcAft>
              <a:buClr>
                <a:srgbClr val="94A1BB"/>
              </a:buClr>
              <a:buSzPct val="120000"/>
              <a:buFont typeface="Wingdings" pitchFamily="2" charset="2"/>
              <a:buChar char="§"/>
              <a:tabLst>
                <a:tab pos="266700" algn="l"/>
              </a:tabLst>
              <a:defRPr lang="de-DE" sz="1400" kern="1200" dirty="0" smtClean="0">
                <a:solidFill>
                  <a:schemeClr val="tx1"/>
                </a:solidFill>
                <a:latin typeface="Arial" pitchFamily="34" charset="0"/>
                <a:ea typeface="+mn-ea"/>
                <a:cs typeface="+mn-cs"/>
              </a:defRPr>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p:txBody>
      </p:sp>
      <p:sp>
        <p:nvSpPr>
          <p:cNvPr id="2" name="Titel 1"/>
          <p:cNvSpPr>
            <a:spLocks noGrp="1"/>
          </p:cNvSpPr>
          <p:nvPr>
            <p:ph type="title"/>
          </p:nvPr>
        </p:nvSpPr>
        <p:spPr>
          <a:xfrm>
            <a:off x="414000" y="284400"/>
            <a:ext cx="7142400" cy="625238"/>
          </a:xfrm>
        </p:spPr>
        <p:txBody>
          <a:bodyPr/>
          <a:lstStyle>
            <a:lvl1pPr>
              <a:defRPr/>
            </a:lvl1pPr>
          </a:lstStyle>
          <a:p>
            <a:r>
              <a:rPr lang="de-DE" smtClean="0"/>
              <a:t>Titelmasterformat durch Klicken bearbeiten</a:t>
            </a:r>
            <a:endParaRPr lang="de-DE" dirty="0"/>
          </a:p>
        </p:txBody>
      </p:sp>
      <p:sp>
        <p:nvSpPr>
          <p:cNvPr id="5" name="Textplatzhalter 4"/>
          <p:cNvSpPr>
            <a:spLocks noGrp="1"/>
          </p:cNvSpPr>
          <p:nvPr>
            <p:ph type="body" sz="quarter" idx="3"/>
          </p:nvPr>
        </p:nvSpPr>
        <p:spPr>
          <a:xfrm>
            <a:off x="4936390" y="1330325"/>
            <a:ext cx="3791685" cy="594000"/>
          </a:xfrm>
          <a:solidFill>
            <a:schemeClr val="bg1"/>
          </a:solidFill>
          <a:ln w="6350">
            <a:solidFill>
              <a:schemeClr val="bg2">
                <a:lumMod val="75000"/>
              </a:schemeClr>
            </a:solidFill>
            <a:miter lim="800000"/>
            <a:headEnd/>
            <a:tailEnd/>
          </a:ln>
        </p:spPr>
        <p:txBody>
          <a:bodyPr lIns="342000" anchor="ctr"/>
          <a:lstStyle>
            <a:lvl1pPr marL="0" indent="0">
              <a:buNone/>
              <a:defRPr lang="de-DE" sz="1400" kern="1200" dirty="0" smtClean="0">
                <a:solidFill>
                  <a:schemeClr val="tx1"/>
                </a:solidFill>
                <a:latin typeface="Aria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5" name="Textplatzhalter 2"/>
          <p:cNvSpPr>
            <a:spLocks noGrp="1"/>
          </p:cNvSpPr>
          <p:nvPr>
            <p:ph type="body" idx="1"/>
          </p:nvPr>
        </p:nvSpPr>
        <p:spPr>
          <a:xfrm>
            <a:off x="430196" y="1330324"/>
            <a:ext cx="3779837" cy="594000"/>
          </a:xfrm>
          <a:solidFill>
            <a:schemeClr val="bg1"/>
          </a:solidFill>
          <a:ln w="6350">
            <a:solidFill>
              <a:schemeClr val="bg2">
                <a:lumMod val="75000"/>
              </a:schemeClr>
            </a:solidFill>
            <a:miter lim="800000"/>
            <a:headEnd/>
            <a:tailEnd/>
          </a:ln>
        </p:spPr>
        <p:txBody>
          <a:bodyPr lIns="342000" anchor="ctr"/>
          <a:lstStyle>
            <a:lvl1pPr marL="0" indent="0" algn="l" rtl="0" fontAlgn="base">
              <a:spcBef>
                <a:spcPct val="0"/>
              </a:spcBef>
              <a:spcAft>
                <a:spcPct val="0"/>
              </a:spcAft>
              <a:buNone/>
              <a:defRPr lang="de-DE" sz="1400" kern="1200" dirty="0" smtClean="0">
                <a:solidFill>
                  <a:schemeClr val="tx1"/>
                </a:solidFill>
                <a:latin typeface="Aria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einspaltig dreiviertel Seite">
    <p:spTree>
      <p:nvGrpSpPr>
        <p:cNvPr id="1" name=""/>
        <p:cNvGrpSpPr/>
        <p:nvPr/>
      </p:nvGrpSpPr>
      <p:grpSpPr>
        <a:xfrm>
          <a:off x="0" y="0"/>
          <a:ext cx="0" cy="0"/>
          <a:chOff x="0" y="0"/>
          <a:chExt cx="0" cy="0"/>
        </a:xfrm>
      </p:grpSpPr>
      <p:sp>
        <p:nvSpPr>
          <p:cNvPr id="6" name="Rectangle 7"/>
          <p:cNvSpPr>
            <a:spLocks noChangeArrowheads="1"/>
          </p:cNvSpPr>
          <p:nvPr/>
        </p:nvSpPr>
        <p:spPr bwMode="auto">
          <a:xfrm>
            <a:off x="0" y="1330325"/>
            <a:ext cx="430213" cy="593725"/>
          </a:xfrm>
          <a:prstGeom prst="rect">
            <a:avLst/>
          </a:prstGeom>
          <a:solidFill>
            <a:schemeClr val="hlink"/>
          </a:solidFill>
          <a:ln w="6350">
            <a:solidFill>
              <a:srgbClr val="738BA0"/>
            </a:solidFill>
            <a:miter lim="800000"/>
            <a:headEnd/>
            <a:tailEnd/>
          </a:ln>
        </p:spPr>
        <p:txBody>
          <a:bodyPr wrap="none" anchor="ctr"/>
          <a:lstStyle/>
          <a:p>
            <a:pPr algn="ctr">
              <a:defRPr/>
            </a:pPr>
            <a:endParaRPr lang="de-DE">
              <a:solidFill>
                <a:schemeClr val="accent1"/>
              </a:solidFill>
              <a:latin typeface="Arial" pitchFamily="34" charset="0"/>
            </a:endParaRPr>
          </a:p>
        </p:txBody>
      </p:sp>
      <p:sp>
        <p:nvSpPr>
          <p:cNvPr id="7" name="Line 4"/>
          <p:cNvSpPr>
            <a:spLocks noChangeShapeType="1"/>
          </p:cNvSpPr>
          <p:nvPr userDrawn="1"/>
        </p:nvSpPr>
        <p:spPr bwMode="auto">
          <a:xfrm flipV="1">
            <a:off x="-14288" y="904875"/>
            <a:ext cx="8742363" cy="0"/>
          </a:xfrm>
          <a:prstGeom prst="line">
            <a:avLst/>
          </a:prstGeom>
          <a:noFill/>
          <a:ln w="12700">
            <a:solidFill>
              <a:srgbClr val="AAB4C9"/>
            </a:solidFill>
            <a:round/>
            <a:headEnd/>
            <a:tailEnd/>
          </a:ln>
          <a:effectLst/>
        </p:spPr>
        <p:txBody>
          <a:bodyPr wrap="none" anchor="ctr"/>
          <a:lstStyle/>
          <a:p>
            <a:pPr>
              <a:defRPr/>
            </a:pPr>
            <a:endParaRPr lang="de-DE">
              <a:latin typeface="Arial" pitchFamily="34" charset="0"/>
            </a:endParaRPr>
          </a:p>
        </p:txBody>
      </p:sp>
      <p:sp>
        <p:nvSpPr>
          <p:cNvPr id="15" name="Textplatzhalter 2"/>
          <p:cNvSpPr>
            <a:spLocks noGrp="1"/>
          </p:cNvSpPr>
          <p:nvPr>
            <p:ph type="body" idx="1"/>
          </p:nvPr>
        </p:nvSpPr>
        <p:spPr>
          <a:xfrm>
            <a:off x="430195" y="1330324"/>
            <a:ext cx="4868879" cy="594000"/>
          </a:xfrm>
          <a:noFill/>
          <a:ln w="6350">
            <a:solidFill>
              <a:schemeClr val="bg2">
                <a:lumMod val="75000"/>
              </a:schemeClr>
            </a:solidFill>
            <a:miter lim="800000"/>
            <a:headEnd/>
            <a:tailEnd/>
          </a:ln>
        </p:spPr>
        <p:txBody>
          <a:bodyPr lIns="342000" anchor="ctr"/>
          <a:lstStyle>
            <a:lvl1pPr marL="0" indent="0" algn="l" rtl="0" fontAlgn="base">
              <a:spcBef>
                <a:spcPct val="0"/>
              </a:spcBef>
              <a:spcAft>
                <a:spcPct val="0"/>
              </a:spcAft>
              <a:buNone/>
              <a:defRPr lang="de-DE" sz="1400" kern="1200" dirty="0" smtClean="0">
                <a:solidFill>
                  <a:schemeClr val="tx1"/>
                </a:solidFill>
                <a:latin typeface="Aria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771385" y="1931988"/>
            <a:ext cx="4527689" cy="4319587"/>
          </a:xfrm>
          <a:noFill/>
          <a:ln w="9525" algn="ctr">
            <a:noFill/>
            <a:miter lim="800000"/>
            <a:headEnd/>
            <a:tailEnd/>
          </a:ln>
        </p:spPr>
        <p:txBody>
          <a:bodyPr tIns="180000"/>
          <a:lstStyle>
            <a:lvl1pPr marL="266700" indent="-266700" algn="l" rtl="0" fontAlgn="base">
              <a:lnSpc>
                <a:spcPct val="110000"/>
              </a:lnSpc>
              <a:spcBef>
                <a:spcPts val="300"/>
              </a:spcBef>
              <a:spcAft>
                <a:spcPts val="300"/>
              </a:spcAft>
              <a:buClr>
                <a:srgbClr val="94A1BB"/>
              </a:buClr>
              <a:buSzPct val="120000"/>
              <a:buFont typeface="Wingdings" pitchFamily="2" charset="2"/>
              <a:buChar char="§"/>
              <a:tabLst>
                <a:tab pos="266700" algn="l"/>
              </a:tabLst>
              <a:defRPr lang="de-DE" sz="1400" kern="1200" dirty="0" smtClean="0">
                <a:solidFill>
                  <a:schemeClr val="tx1"/>
                </a:solidFill>
                <a:latin typeface="Arial" pitchFamily="34" charset="0"/>
                <a:ea typeface="+mn-ea"/>
                <a:cs typeface="+mn-cs"/>
              </a:defRPr>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p:txBody>
      </p:sp>
      <p:sp>
        <p:nvSpPr>
          <p:cNvPr id="2" name="Titel 1"/>
          <p:cNvSpPr>
            <a:spLocks noGrp="1"/>
          </p:cNvSpPr>
          <p:nvPr>
            <p:ph type="title"/>
          </p:nvPr>
        </p:nvSpPr>
        <p:spPr>
          <a:xfrm>
            <a:off x="414000" y="284400"/>
            <a:ext cx="7142400" cy="625238"/>
          </a:xfrm>
        </p:spPr>
        <p:txBody>
          <a:bodyPr/>
          <a:lstStyle>
            <a:lvl1pPr>
              <a:defRPr/>
            </a:lvl1pPr>
          </a:lstStyle>
          <a:p>
            <a:r>
              <a:rPr lang="de-DE" smtClean="0"/>
              <a:t>Titelmasterformat durch Klicken bearbeiten</a:t>
            </a:r>
            <a:endParaRPr lang="de-DE" dirty="0"/>
          </a:p>
        </p:txBody>
      </p:sp>
      <p:sp>
        <p:nvSpPr>
          <p:cNvPr id="8" name="Bildplatzhalter 7"/>
          <p:cNvSpPr>
            <a:spLocks noGrp="1"/>
          </p:cNvSpPr>
          <p:nvPr>
            <p:ph type="pic" sz="quarter" idx="10"/>
          </p:nvPr>
        </p:nvSpPr>
        <p:spPr>
          <a:xfrm>
            <a:off x="5674957" y="1333856"/>
            <a:ext cx="3052762" cy="5300663"/>
          </a:xfrm>
          <a:solidFill>
            <a:schemeClr val="bg1">
              <a:lumMod val="95000"/>
            </a:schemeClr>
          </a:solidFill>
          <a:ln>
            <a:noFill/>
          </a:ln>
        </p:spPr>
        <p:txBody>
          <a:bodyPr lIns="90000" tIns="46800" rIns="90000" bIns="46800"/>
          <a:lstStyle>
            <a:lvl1pPr marL="0" indent="0">
              <a:buNone/>
              <a:defRPr/>
            </a:lvl1pPr>
          </a:lstStyle>
          <a:p>
            <a:pPr lvl="0"/>
            <a:r>
              <a:rPr lang="de-DE" noProof="0" smtClean="0"/>
              <a:t>Bild durch Klicken auf Symbol hinzufügen</a:t>
            </a:r>
            <a:endParaRPr lang="de-D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einspaltig ganze Seite">
    <p:spTree>
      <p:nvGrpSpPr>
        <p:cNvPr id="1" name=""/>
        <p:cNvGrpSpPr/>
        <p:nvPr/>
      </p:nvGrpSpPr>
      <p:grpSpPr>
        <a:xfrm>
          <a:off x="0" y="0"/>
          <a:ext cx="0" cy="0"/>
          <a:chOff x="0" y="0"/>
          <a:chExt cx="0" cy="0"/>
        </a:xfrm>
      </p:grpSpPr>
      <p:sp>
        <p:nvSpPr>
          <p:cNvPr id="5" name="Rectangle 7"/>
          <p:cNvSpPr>
            <a:spLocks noChangeArrowheads="1"/>
          </p:cNvSpPr>
          <p:nvPr/>
        </p:nvSpPr>
        <p:spPr bwMode="auto">
          <a:xfrm>
            <a:off x="0" y="1330325"/>
            <a:ext cx="430213" cy="593725"/>
          </a:xfrm>
          <a:prstGeom prst="rect">
            <a:avLst/>
          </a:prstGeom>
          <a:solidFill>
            <a:schemeClr val="hlink"/>
          </a:solidFill>
          <a:ln w="6350">
            <a:solidFill>
              <a:srgbClr val="738BA0"/>
            </a:solidFill>
            <a:miter lim="800000"/>
            <a:headEnd/>
            <a:tailEnd/>
          </a:ln>
        </p:spPr>
        <p:txBody>
          <a:bodyPr wrap="none" anchor="ctr"/>
          <a:lstStyle/>
          <a:p>
            <a:pPr algn="ctr">
              <a:defRPr/>
            </a:pPr>
            <a:endParaRPr lang="de-DE">
              <a:solidFill>
                <a:schemeClr val="accent1"/>
              </a:solidFill>
              <a:latin typeface="Arial" pitchFamily="34" charset="0"/>
            </a:endParaRPr>
          </a:p>
        </p:txBody>
      </p:sp>
      <p:sp>
        <p:nvSpPr>
          <p:cNvPr id="6" name="Line 4"/>
          <p:cNvSpPr>
            <a:spLocks noChangeShapeType="1"/>
          </p:cNvSpPr>
          <p:nvPr userDrawn="1"/>
        </p:nvSpPr>
        <p:spPr bwMode="auto">
          <a:xfrm flipV="1">
            <a:off x="-14288" y="904875"/>
            <a:ext cx="8742363" cy="0"/>
          </a:xfrm>
          <a:prstGeom prst="line">
            <a:avLst/>
          </a:prstGeom>
          <a:noFill/>
          <a:ln w="12700">
            <a:solidFill>
              <a:srgbClr val="AAB4C9"/>
            </a:solidFill>
            <a:round/>
            <a:headEnd/>
            <a:tailEnd/>
          </a:ln>
          <a:effectLst/>
        </p:spPr>
        <p:txBody>
          <a:bodyPr wrap="none" anchor="ctr"/>
          <a:lstStyle/>
          <a:p>
            <a:pPr>
              <a:defRPr/>
            </a:pPr>
            <a:endParaRPr lang="de-DE">
              <a:latin typeface="Arial" pitchFamily="34" charset="0"/>
            </a:endParaRPr>
          </a:p>
        </p:txBody>
      </p:sp>
      <p:sp>
        <p:nvSpPr>
          <p:cNvPr id="15" name="Textplatzhalter 2"/>
          <p:cNvSpPr>
            <a:spLocks noGrp="1"/>
          </p:cNvSpPr>
          <p:nvPr>
            <p:ph type="body" idx="1"/>
          </p:nvPr>
        </p:nvSpPr>
        <p:spPr>
          <a:xfrm>
            <a:off x="430195" y="1330324"/>
            <a:ext cx="8297880" cy="594000"/>
          </a:xfrm>
          <a:noFill/>
          <a:ln w="6350">
            <a:solidFill>
              <a:schemeClr val="bg2">
                <a:lumMod val="75000"/>
              </a:schemeClr>
            </a:solidFill>
            <a:miter lim="800000"/>
            <a:headEnd/>
            <a:tailEnd/>
          </a:ln>
        </p:spPr>
        <p:txBody>
          <a:bodyPr lIns="342000" anchor="ctr"/>
          <a:lstStyle>
            <a:lvl1pPr marL="0" indent="0" algn="l" rtl="0" fontAlgn="base">
              <a:spcBef>
                <a:spcPct val="0"/>
              </a:spcBef>
              <a:spcAft>
                <a:spcPct val="0"/>
              </a:spcAft>
              <a:buNone/>
              <a:defRPr lang="de-DE" sz="1400" kern="1200" dirty="0" smtClean="0">
                <a:solidFill>
                  <a:schemeClr val="tx1"/>
                </a:solidFill>
                <a:latin typeface="Arial"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771385" y="1931988"/>
            <a:ext cx="7956689" cy="4319587"/>
          </a:xfrm>
          <a:noFill/>
          <a:ln w="9525" algn="ctr">
            <a:noFill/>
            <a:miter lim="800000"/>
            <a:headEnd/>
            <a:tailEnd/>
          </a:ln>
        </p:spPr>
        <p:txBody>
          <a:bodyPr tIns="180000"/>
          <a:lstStyle>
            <a:lvl1pPr marL="266700" indent="-266700" algn="l" rtl="0" fontAlgn="base">
              <a:lnSpc>
                <a:spcPct val="110000"/>
              </a:lnSpc>
              <a:spcBef>
                <a:spcPts val="300"/>
              </a:spcBef>
              <a:spcAft>
                <a:spcPts val="300"/>
              </a:spcAft>
              <a:buClr>
                <a:srgbClr val="94A1BB"/>
              </a:buClr>
              <a:buSzPct val="120000"/>
              <a:buFont typeface="Wingdings" pitchFamily="2" charset="2"/>
              <a:buChar char="§"/>
              <a:tabLst>
                <a:tab pos="266700" algn="l"/>
              </a:tabLst>
              <a:defRPr lang="de-DE" sz="1400" kern="1200" dirty="0" smtClean="0">
                <a:solidFill>
                  <a:schemeClr val="tx1"/>
                </a:solidFill>
                <a:latin typeface="Arial" pitchFamily="34" charset="0"/>
                <a:ea typeface="+mn-ea"/>
                <a:cs typeface="+mn-cs"/>
              </a:defRPr>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de-DE" smtClean="0"/>
              <a:t>Textmasterformat bearbeiten</a:t>
            </a:r>
          </a:p>
        </p:txBody>
      </p:sp>
      <p:sp>
        <p:nvSpPr>
          <p:cNvPr id="2" name="Titel 1"/>
          <p:cNvSpPr>
            <a:spLocks noGrp="1"/>
          </p:cNvSpPr>
          <p:nvPr>
            <p:ph type="title"/>
          </p:nvPr>
        </p:nvSpPr>
        <p:spPr>
          <a:xfrm>
            <a:off x="414000" y="284400"/>
            <a:ext cx="7142400" cy="625238"/>
          </a:xfrm>
        </p:spPr>
        <p:txBody>
          <a:bodyPr/>
          <a:lstStyle>
            <a:lvl1pPr>
              <a:defRPr/>
            </a:lvl1pPr>
          </a:lstStyle>
          <a:p>
            <a:r>
              <a:rPr lang="de-DE" smtClean="0"/>
              <a:t>Titelmasterformat durch Klicken bearbeiten</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e Seite">
    <p:spTree>
      <p:nvGrpSpPr>
        <p:cNvPr id="1" name=""/>
        <p:cNvGrpSpPr/>
        <p:nvPr/>
      </p:nvGrpSpPr>
      <p:grpSpPr>
        <a:xfrm>
          <a:off x="0" y="0"/>
          <a:ext cx="0" cy="0"/>
          <a:chOff x="0" y="0"/>
          <a:chExt cx="0" cy="0"/>
        </a:xfrm>
      </p:grpSpPr>
      <p:sp>
        <p:nvSpPr>
          <p:cNvPr id="3" name="Line 4"/>
          <p:cNvSpPr>
            <a:spLocks noChangeShapeType="1"/>
          </p:cNvSpPr>
          <p:nvPr userDrawn="1"/>
        </p:nvSpPr>
        <p:spPr bwMode="auto">
          <a:xfrm flipV="1">
            <a:off x="-14288" y="904875"/>
            <a:ext cx="8742363" cy="0"/>
          </a:xfrm>
          <a:prstGeom prst="line">
            <a:avLst/>
          </a:prstGeom>
          <a:noFill/>
          <a:ln w="12700">
            <a:solidFill>
              <a:srgbClr val="AAB4C9"/>
            </a:solidFill>
            <a:round/>
            <a:headEnd/>
            <a:tailEnd/>
          </a:ln>
          <a:effectLst/>
        </p:spPr>
        <p:txBody>
          <a:bodyPr wrap="none" anchor="ctr"/>
          <a:lstStyle/>
          <a:p>
            <a:pPr>
              <a:defRPr/>
            </a:pPr>
            <a:endParaRPr lang="de-DE">
              <a:latin typeface="Arial" pitchFamily="34" charset="0"/>
            </a:endParaRPr>
          </a:p>
        </p:txBody>
      </p:sp>
      <p:sp>
        <p:nvSpPr>
          <p:cNvPr id="5" name="Titel 1"/>
          <p:cNvSpPr>
            <a:spLocks noGrp="1"/>
          </p:cNvSpPr>
          <p:nvPr>
            <p:ph type="title"/>
          </p:nvPr>
        </p:nvSpPr>
        <p:spPr>
          <a:xfrm>
            <a:off x="414000" y="284400"/>
            <a:ext cx="7142400" cy="625238"/>
          </a:xfrm>
        </p:spPr>
        <p:txBody>
          <a:bodyPr/>
          <a:lstStyle>
            <a:lvl1pPr>
              <a:defRPr/>
            </a:lvl1pPr>
          </a:lstStyle>
          <a:p>
            <a:r>
              <a:rPr lang="de-DE" smtClean="0"/>
              <a:t>Titelmasterformat durch Klicken bearbeiten</a:t>
            </a: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Picture 2" descr="C:\Dokumente und Einstellungen\jsbg\Desktop\Company Presentation\2010_imagesize_07.jpg"/>
          <p:cNvPicPr>
            <a:picLocks noChangeAspect="1" noChangeArrowheads="1"/>
          </p:cNvPicPr>
          <p:nvPr userDrawn="1"/>
        </p:nvPicPr>
        <p:blipFill>
          <a:blip r:embed="rId2"/>
          <a:srcRect l="2054" t="1773"/>
          <a:stretch>
            <a:fillRect/>
          </a:stretch>
        </p:blipFill>
        <p:spPr bwMode="auto">
          <a:xfrm>
            <a:off x="0" y="909638"/>
            <a:ext cx="8728075" cy="5724525"/>
          </a:xfrm>
          <a:prstGeom prst="rect">
            <a:avLst/>
          </a:prstGeom>
          <a:noFill/>
          <a:ln w="9525">
            <a:noFill/>
            <a:miter lim="800000"/>
            <a:headEnd/>
            <a:tailEnd/>
          </a:ln>
        </p:spPr>
      </p:pic>
      <p:sp>
        <p:nvSpPr>
          <p:cNvPr id="5" name="Text Box 41"/>
          <p:cNvSpPr txBox="1">
            <a:spLocks noChangeArrowheads="1"/>
          </p:cNvSpPr>
          <p:nvPr userDrawn="1"/>
        </p:nvSpPr>
        <p:spPr bwMode="auto">
          <a:xfrm>
            <a:off x="3259138" y="6697663"/>
            <a:ext cx="2620962" cy="122237"/>
          </a:xfrm>
          <a:prstGeom prst="rect">
            <a:avLst/>
          </a:prstGeom>
          <a:noFill/>
          <a:ln w="9525">
            <a:noFill/>
            <a:miter lim="800000"/>
            <a:headEnd/>
            <a:tailEnd/>
          </a:ln>
        </p:spPr>
        <p:txBody>
          <a:bodyPr lIns="0" tIns="0" rIns="0" bIns="0">
            <a:spAutoFit/>
          </a:bodyPr>
          <a:lstStyle/>
          <a:p>
            <a:pPr algn="ctr">
              <a:defRPr/>
            </a:pPr>
            <a:r>
              <a:rPr lang="de-DE" sz="800">
                <a:latin typeface="Arial" pitchFamily="34" charset="0"/>
              </a:rPr>
              <a:t>© Copyright GFT Technologies AG, 2010</a:t>
            </a:r>
          </a:p>
        </p:txBody>
      </p:sp>
      <p:sp>
        <p:nvSpPr>
          <p:cNvPr id="3" name="Textplatzhalter 2"/>
          <p:cNvSpPr>
            <a:spLocks noGrp="1"/>
          </p:cNvSpPr>
          <p:nvPr>
            <p:ph type="body" idx="1"/>
          </p:nvPr>
        </p:nvSpPr>
        <p:spPr>
          <a:xfrm>
            <a:off x="785013" y="1374044"/>
            <a:ext cx="7772400" cy="215444"/>
          </a:xfrm>
        </p:spPr>
        <p:txBody>
          <a:bodyPr>
            <a:spAutoFit/>
          </a:bodyPr>
          <a:lstStyle>
            <a:lvl1pPr marL="0" indent="0">
              <a:spcBef>
                <a:spcPts val="0"/>
              </a:spcBef>
              <a:spcAft>
                <a:spcPts val="0"/>
              </a:spcAft>
              <a:buNone/>
              <a:defRPr lang="de-DE" sz="1400" kern="1200" dirty="0" smtClean="0">
                <a:solidFill>
                  <a:schemeClr val="bg1"/>
                </a:solidFill>
                <a:latin typeface="Arial" pitchFamily="34" charset="0"/>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777875" y="1336675"/>
            <a:ext cx="7950200" cy="5295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7" name="Rectangle 3"/>
          <p:cNvSpPr>
            <a:spLocks noGrp="1" noChangeArrowheads="1"/>
          </p:cNvSpPr>
          <p:nvPr>
            <p:ph type="title"/>
          </p:nvPr>
        </p:nvSpPr>
        <p:spPr bwMode="auto">
          <a:xfrm>
            <a:off x="404813" y="285750"/>
            <a:ext cx="7143750" cy="623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de-DE" smtClean="0"/>
              <a:t>Mastertitelformat bearbeiten</a:t>
            </a:r>
            <a:br>
              <a:rPr lang="de-DE" altLang="de-DE" smtClean="0"/>
            </a:br>
            <a:endParaRPr lang="de-DE" altLang="de-DE" smtClean="0"/>
          </a:p>
        </p:txBody>
      </p:sp>
      <p:sp>
        <p:nvSpPr>
          <p:cNvPr id="146437" name="Rectangle 5"/>
          <p:cNvSpPr>
            <a:spLocks noChangeArrowheads="1"/>
          </p:cNvSpPr>
          <p:nvPr/>
        </p:nvSpPr>
        <p:spPr bwMode="auto">
          <a:xfrm>
            <a:off x="0" y="6632575"/>
            <a:ext cx="8728075" cy="225425"/>
          </a:xfrm>
          <a:prstGeom prst="rect">
            <a:avLst/>
          </a:prstGeom>
          <a:solidFill>
            <a:schemeClr val="bg2"/>
          </a:solidFill>
          <a:ln w="9525">
            <a:noFill/>
            <a:miter lim="800000"/>
            <a:headEnd/>
            <a:tailEnd/>
          </a:ln>
          <a:effectLst/>
        </p:spPr>
        <p:txBody>
          <a:bodyPr wrap="none" anchor="ctr"/>
          <a:lstStyle/>
          <a:p>
            <a:pPr>
              <a:defRPr/>
            </a:pPr>
            <a:endParaRPr lang="de-DE">
              <a:latin typeface="Arial" pitchFamily="34" charset="0"/>
            </a:endParaRPr>
          </a:p>
        </p:txBody>
      </p:sp>
      <p:sp>
        <p:nvSpPr>
          <p:cNvPr id="146438" name="Rectangle 6"/>
          <p:cNvSpPr>
            <a:spLocks noChangeArrowheads="1"/>
          </p:cNvSpPr>
          <p:nvPr/>
        </p:nvSpPr>
        <p:spPr bwMode="auto">
          <a:xfrm>
            <a:off x="0" y="6632575"/>
            <a:ext cx="684213" cy="225425"/>
          </a:xfrm>
          <a:prstGeom prst="rect">
            <a:avLst/>
          </a:prstGeom>
          <a:solidFill>
            <a:schemeClr val="hlink"/>
          </a:solidFill>
          <a:ln w="9525">
            <a:noFill/>
            <a:miter lim="800000"/>
            <a:headEnd/>
            <a:tailEnd/>
          </a:ln>
          <a:effectLst/>
        </p:spPr>
        <p:txBody>
          <a:bodyPr wrap="none" anchor="ctr"/>
          <a:lstStyle/>
          <a:p>
            <a:pPr algn="ctr">
              <a:defRPr/>
            </a:pPr>
            <a:endParaRPr lang="de-DE" altLang="de-DE">
              <a:solidFill>
                <a:schemeClr val="accent1"/>
              </a:solidFill>
              <a:latin typeface="Arial" pitchFamily="34" charset="0"/>
            </a:endParaRPr>
          </a:p>
        </p:txBody>
      </p:sp>
      <p:sp>
        <p:nvSpPr>
          <p:cNvPr id="146439" name="Rectangle 7"/>
          <p:cNvSpPr>
            <a:spLocks noChangeArrowheads="1"/>
          </p:cNvSpPr>
          <p:nvPr/>
        </p:nvSpPr>
        <p:spPr bwMode="auto">
          <a:xfrm>
            <a:off x="0" y="6632575"/>
            <a:ext cx="239713" cy="225425"/>
          </a:xfrm>
          <a:prstGeom prst="rect">
            <a:avLst/>
          </a:prstGeom>
          <a:solidFill>
            <a:schemeClr val="tx1"/>
          </a:solidFill>
          <a:ln w="9525">
            <a:noFill/>
            <a:miter lim="800000"/>
            <a:headEnd/>
            <a:tailEnd/>
          </a:ln>
          <a:effectLst/>
        </p:spPr>
        <p:txBody>
          <a:bodyPr wrap="none" anchor="ctr"/>
          <a:lstStyle/>
          <a:p>
            <a:pPr algn="ctr">
              <a:defRPr/>
            </a:pPr>
            <a:endParaRPr lang="de-DE" altLang="de-DE">
              <a:solidFill>
                <a:schemeClr val="accent1"/>
              </a:solidFill>
              <a:latin typeface="Arial" pitchFamily="34" charset="0"/>
            </a:endParaRPr>
          </a:p>
        </p:txBody>
      </p:sp>
      <p:sp>
        <p:nvSpPr>
          <p:cNvPr id="146440" name="Text Box 8"/>
          <p:cNvSpPr txBox="1">
            <a:spLocks noChangeArrowheads="1"/>
          </p:cNvSpPr>
          <p:nvPr/>
        </p:nvSpPr>
        <p:spPr bwMode="auto">
          <a:xfrm>
            <a:off x="723900" y="6599238"/>
            <a:ext cx="1220788" cy="212725"/>
          </a:xfrm>
          <a:prstGeom prst="rect">
            <a:avLst/>
          </a:prstGeom>
          <a:noFill/>
          <a:ln w="9525">
            <a:noFill/>
            <a:miter lim="800000"/>
            <a:headEnd/>
            <a:tailEnd/>
          </a:ln>
          <a:effectLst/>
        </p:spPr>
        <p:txBody>
          <a:bodyPr lIns="72000" tIns="90000" rIns="0" bIns="0">
            <a:spAutoFit/>
          </a:bodyPr>
          <a:lstStyle/>
          <a:p>
            <a:pPr eaLnBrk="0" hangingPunct="0">
              <a:defRPr/>
            </a:pPr>
            <a:r>
              <a:rPr lang="de-DE" altLang="de-DE" sz="800">
                <a:latin typeface="Arial" pitchFamily="34" charset="0"/>
              </a:rPr>
              <a:t>GFT Group</a:t>
            </a:r>
            <a:endParaRPr lang="de-DE" altLang="de-DE" sz="1000">
              <a:latin typeface="Times"/>
            </a:endParaRPr>
          </a:p>
        </p:txBody>
      </p:sp>
      <p:sp>
        <p:nvSpPr>
          <p:cNvPr id="146441" name="Text Box 9"/>
          <p:cNvSpPr txBox="1">
            <a:spLocks noChangeArrowheads="1"/>
          </p:cNvSpPr>
          <p:nvPr/>
        </p:nvSpPr>
        <p:spPr bwMode="auto">
          <a:xfrm>
            <a:off x="6950075" y="6599238"/>
            <a:ext cx="1222375" cy="212725"/>
          </a:xfrm>
          <a:prstGeom prst="rect">
            <a:avLst/>
          </a:prstGeom>
          <a:noFill/>
          <a:ln w="9525">
            <a:noFill/>
            <a:miter lim="800000"/>
            <a:headEnd/>
            <a:tailEnd/>
          </a:ln>
          <a:effectLst/>
        </p:spPr>
        <p:txBody>
          <a:bodyPr lIns="0" tIns="90000" rIns="0" bIns="0">
            <a:spAutoFit/>
          </a:bodyPr>
          <a:lstStyle/>
          <a:p>
            <a:pPr eaLnBrk="0" hangingPunct="0">
              <a:defRPr/>
            </a:pPr>
            <a:fld id="{FA4B1CFA-B660-44DB-A9CD-2A4BA1D55E5A}" type="datetime1">
              <a:rPr lang="de-DE" sz="800">
                <a:latin typeface="Arial" pitchFamily="34" charset="0"/>
              </a:rPr>
              <a:pPr eaLnBrk="0" hangingPunct="0">
                <a:defRPr/>
              </a:pPr>
              <a:t>10.02.2016</a:t>
            </a:fld>
            <a:endParaRPr lang="de-DE" altLang="de-DE" sz="800">
              <a:latin typeface="Arial" pitchFamily="34" charset="0"/>
            </a:endParaRPr>
          </a:p>
        </p:txBody>
      </p:sp>
      <p:sp>
        <p:nvSpPr>
          <p:cNvPr id="146442" name="Text Box 10"/>
          <p:cNvSpPr txBox="1">
            <a:spLocks noChangeArrowheads="1"/>
          </p:cNvSpPr>
          <p:nvPr/>
        </p:nvSpPr>
        <p:spPr bwMode="auto">
          <a:xfrm>
            <a:off x="7900988" y="6599238"/>
            <a:ext cx="793750" cy="212725"/>
          </a:xfrm>
          <a:prstGeom prst="rect">
            <a:avLst/>
          </a:prstGeom>
          <a:noFill/>
          <a:ln w="9525">
            <a:noFill/>
            <a:miter lim="800000"/>
            <a:headEnd/>
            <a:tailEnd/>
          </a:ln>
          <a:effectLst/>
        </p:spPr>
        <p:txBody>
          <a:bodyPr lIns="0" tIns="90000" rIns="0" bIns="0">
            <a:spAutoFit/>
          </a:bodyPr>
          <a:lstStyle/>
          <a:p>
            <a:pPr algn="r" eaLnBrk="0" hangingPunct="0">
              <a:defRPr/>
            </a:pPr>
            <a:r>
              <a:rPr lang="de-DE" altLang="de-DE" sz="800">
                <a:latin typeface="Arial" pitchFamily="34" charset="0"/>
              </a:rPr>
              <a:t>Seite </a:t>
            </a:r>
            <a:fld id="{47A8D30E-3172-4184-B2EF-86D6C2090A33}" type="slidenum">
              <a:rPr lang="de-DE" altLang="de-DE" sz="800">
                <a:latin typeface="Arial" pitchFamily="34" charset="0"/>
              </a:rPr>
              <a:pPr algn="r" eaLnBrk="0" hangingPunct="0">
                <a:defRPr/>
              </a:pPr>
              <a:t>‹Nr.›</a:t>
            </a:fld>
            <a:endParaRPr lang="de-DE" altLang="de-DE" sz="800">
              <a:latin typeface="Arial" pitchFamily="34" charset="0"/>
            </a:endParaRPr>
          </a:p>
        </p:txBody>
      </p:sp>
      <p:pic>
        <p:nvPicPr>
          <p:cNvPr id="1034" name="Picture 3" descr="C:\Dokumente und Einstellungen\jsbg\Desktop\scratch\_Claim Rollout\00_Vorlagen\gft_claim RZ 100915\02_Bild_Pixeldaten\MS-Office\gft_logo claim un_ppt_kopfzeile.jpg"/>
          <p:cNvPicPr>
            <a:picLocks noChangeAspect="1" noChangeArrowheads="1"/>
          </p:cNvPicPr>
          <p:nvPr/>
        </p:nvPicPr>
        <p:blipFill>
          <a:blip r:embed="rId11"/>
          <a:srcRect/>
          <a:stretch>
            <a:fillRect/>
          </a:stretch>
        </p:blipFill>
        <p:spPr bwMode="auto">
          <a:xfrm>
            <a:off x="7845425" y="230188"/>
            <a:ext cx="1225550"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marL="342900" indent="-342900" algn="l" rtl="0" eaLnBrk="1" fontAlgn="base" hangingPunct="1">
        <a:lnSpc>
          <a:spcPts val="2200"/>
        </a:lnSpc>
        <a:spcBef>
          <a:spcPct val="0"/>
        </a:spcBef>
        <a:spcAft>
          <a:spcPct val="0"/>
        </a:spcAft>
        <a:buAutoNum type="arabicPlain"/>
        <a:tabLst>
          <a:tab pos="355600" algn="l"/>
        </a:tabLst>
        <a:defRPr sz="1600" b="1">
          <a:solidFill>
            <a:schemeClr val="tx1"/>
          </a:solidFill>
          <a:latin typeface="+mj-lt"/>
          <a:ea typeface="+mj-ea"/>
          <a:cs typeface="+mj-cs"/>
        </a:defRPr>
      </a:lvl1pPr>
      <a:lvl2pPr marL="342900" indent="-342900" algn="l" rtl="0" eaLnBrk="1" fontAlgn="base" hangingPunct="1">
        <a:lnSpc>
          <a:spcPts val="2200"/>
        </a:lnSpc>
        <a:spcBef>
          <a:spcPct val="0"/>
        </a:spcBef>
        <a:spcAft>
          <a:spcPct val="0"/>
        </a:spcAft>
        <a:buAutoNum type="arabicPlain"/>
        <a:tabLst>
          <a:tab pos="355600" algn="l"/>
        </a:tabLst>
        <a:defRPr sz="1600" b="1">
          <a:solidFill>
            <a:schemeClr val="tx1"/>
          </a:solidFill>
          <a:latin typeface="Arial" pitchFamily="34" charset="0"/>
        </a:defRPr>
      </a:lvl2pPr>
      <a:lvl3pPr marL="342900" indent="-342900" algn="l" rtl="0" eaLnBrk="1" fontAlgn="base" hangingPunct="1">
        <a:lnSpc>
          <a:spcPts val="2200"/>
        </a:lnSpc>
        <a:spcBef>
          <a:spcPct val="0"/>
        </a:spcBef>
        <a:spcAft>
          <a:spcPct val="0"/>
        </a:spcAft>
        <a:buAutoNum type="arabicPlain"/>
        <a:tabLst>
          <a:tab pos="355600" algn="l"/>
        </a:tabLst>
        <a:defRPr sz="1600" b="1">
          <a:solidFill>
            <a:schemeClr val="tx1"/>
          </a:solidFill>
          <a:latin typeface="Arial" pitchFamily="34" charset="0"/>
        </a:defRPr>
      </a:lvl3pPr>
      <a:lvl4pPr marL="342900" indent="-342900" algn="l" rtl="0" eaLnBrk="1" fontAlgn="base" hangingPunct="1">
        <a:lnSpc>
          <a:spcPts val="2200"/>
        </a:lnSpc>
        <a:spcBef>
          <a:spcPct val="0"/>
        </a:spcBef>
        <a:spcAft>
          <a:spcPct val="0"/>
        </a:spcAft>
        <a:buAutoNum type="arabicPlain"/>
        <a:tabLst>
          <a:tab pos="355600" algn="l"/>
        </a:tabLst>
        <a:defRPr sz="1600" b="1">
          <a:solidFill>
            <a:schemeClr val="tx1"/>
          </a:solidFill>
          <a:latin typeface="Arial" pitchFamily="34" charset="0"/>
        </a:defRPr>
      </a:lvl4pPr>
      <a:lvl5pPr marL="342900" indent="-342900" algn="l" rtl="0" eaLnBrk="1" fontAlgn="base" hangingPunct="1">
        <a:lnSpc>
          <a:spcPts val="2200"/>
        </a:lnSpc>
        <a:spcBef>
          <a:spcPct val="0"/>
        </a:spcBef>
        <a:spcAft>
          <a:spcPct val="0"/>
        </a:spcAft>
        <a:buAutoNum type="arabicPlain"/>
        <a:tabLst>
          <a:tab pos="355600" algn="l"/>
        </a:tabLst>
        <a:defRPr sz="1600" b="1">
          <a:solidFill>
            <a:schemeClr val="tx1"/>
          </a:solidFill>
          <a:latin typeface="Arial" pitchFamily="34" charset="0"/>
        </a:defRPr>
      </a:lvl5pPr>
      <a:lvl6pPr marL="800100" indent="-342900" algn="l" rtl="0" eaLnBrk="1" fontAlgn="base" hangingPunct="1">
        <a:lnSpc>
          <a:spcPts val="2200"/>
        </a:lnSpc>
        <a:spcBef>
          <a:spcPct val="0"/>
        </a:spcBef>
        <a:spcAft>
          <a:spcPct val="0"/>
        </a:spcAft>
        <a:buAutoNum type="arabicPlain"/>
        <a:tabLst>
          <a:tab pos="355600" algn="l"/>
        </a:tabLst>
        <a:defRPr b="1">
          <a:solidFill>
            <a:schemeClr val="tx1"/>
          </a:solidFill>
          <a:latin typeface="Arial" pitchFamily="34" charset="0"/>
        </a:defRPr>
      </a:lvl6pPr>
      <a:lvl7pPr marL="1257300" indent="-342900" algn="l" rtl="0" eaLnBrk="1" fontAlgn="base" hangingPunct="1">
        <a:lnSpc>
          <a:spcPts val="2200"/>
        </a:lnSpc>
        <a:spcBef>
          <a:spcPct val="0"/>
        </a:spcBef>
        <a:spcAft>
          <a:spcPct val="0"/>
        </a:spcAft>
        <a:buAutoNum type="arabicPlain"/>
        <a:tabLst>
          <a:tab pos="355600" algn="l"/>
        </a:tabLst>
        <a:defRPr b="1">
          <a:solidFill>
            <a:schemeClr val="tx1"/>
          </a:solidFill>
          <a:latin typeface="Arial" pitchFamily="34" charset="0"/>
        </a:defRPr>
      </a:lvl7pPr>
      <a:lvl8pPr marL="1714500" indent="-342900" algn="l" rtl="0" eaLnBrk="1" fontAlgn="base" hangingPunct="1">
        <a:lnSpc>
          <a:spcPts val="2200"/>
        </a:lnSpc>
        <a:spcBef>
          <a:spcPct val="0"/>
        </a:spcBef>
        <a:spcAft>
          <a:spcPct val="0"/>
        </a:spcAft>
        <a:buAutoNum type="arabicPlain"/>
        <a:tabLst>
          <a:tab pos="355600" algn="l"/>
        </a:tabLst>
        <a:defRPr b="1">
          <a:solidFill>
            <a:schemeClr val="tx1"/>
          </a:solidFill>
          <a:latin typeface="Arial" pitchFamily="34" charset="0"/>
        </a:defRPr>
      </a:lvl8pPr>
      <a:lvl9pPr marL="2171700" indent="-342900" algn="l" rtl="0" eaLnBrk="1" fontAlgn="base" hangingPunct="1">
        <a:lnSpc>
          <a:spcPts val="2200"/>
        </a:lnSpc>
        <a:spcBef>
          <a:spcPct val="0"/>
        </a:spcBef>
        <a:spcAft>
          <a:spcPct val="0"/>
        </a:spcAft>
        <a:buAutoNum type="arabicPlain"/>
        <a:tabLst>
          <a:tab pos="355600" algn="l"/>
        </a:tabLst>
        <a:defRPr b="1">
          <a:solidFill>
            <a:schemeClr val="tx1"/>
          </a:solidFill>
          <a:latin typeface="Arial" pitchFamily="34" charset="0"/>
        </a:defRPr>
      </a:lvl9pPr>
    </p:titleStyle>
    <p:bodyStyle>
      <a:lvl1pPr marL="273050" indent="-273050" algn="l" rtl="0" eaLnBrk="1" fontAlgn="base" hangingPunct="1">
        <a:spcBef>
          <a:spcPct val="20000"/>
        </a:spcBef>
        <a:spcAft>
          <a:spcPct val="20000"/>
        </a:spcAft>
        <a:buClr>
          <a:schemeClr val="hlink"/>
        </a:buClr>
        <a:buSzPct val="120000"/>
        <a:buFont typeface="Wingdings" pitchFamily="2" charset="2"/>
        <a:buChar char="§"/>
        <a:tabLst>
          <a:tab pos="1527175" algn="l"/>
        </a:tabLst>
        <a:defRPr sz="1400">
          <a:solidFill>
            <a:schemeClr val="tx1"/>
          </a:solidFill>
          <a:latin typeface="+mn-lt"/>
          <a:ea typeface="+mn-ea"/>
          <a:cs typeface="+mn-cs"/>
        </a:defRPr>
      </a:lvl1pPr>
      <a:lvl2pPr marL="534988" indent="-266700" algn="l" rtl="0" eaLnBrk="1" fontAlgn="base" hangingPunct="1">
        <a:spcBef>
          <a:spcPct val="20000"/>
        </a:spcBef>
        <a:spcAft>
          <a:spcPct val="20000"/>
        </a:spcAft>
        <a:buClr>
          <a:schemeClr val="hlink"/>
        </a:buClr>
        <a:buSzPct val="120000"/>
        <a:buFont typeface="Wingdings" pitchFamily="2" charset="2"/>
        <a:buChar char="§"/>
        <a:tabLst>
          <a:tab pos="1527175" algn="l"/>
        </a:tabLst>
        <a:defRPr sz="1400">
          <a:solidFill>
            <a:schemeClr val="tx1"/>
          </a:solidFill>
          <a:latin typeface="+mn-lt"/>
        </a:defRPr>
      </a:lvl2pPr>
      <a:lvl3pPr marL="803275" indent="-268288" algn="l" rtl="0" eaLnBrk="1" fontAlgn="base" hangingPunct="1">
        <a:spcBef>
          <a:spcPct val="20000"/>
        </a:spcBef>
        <a:spcAft>
          <a:spcPct val="20000"/>
        </a:spcAft>
        <a:buClr>
          <a:schemeClr val="hlink"/>
        </a:buClr>
        <a:buSzPct val="120000"/>
        <a:buFont typeface="Wingdings" pitchFamily="2" charset="2"/>
        <a:buChar char="§"/>
        <a:tabLst>
          <a:tab pos="1527175" algn="l"/>
        </a:tabLst>
        <a:defRPr sz="1400">
          <a:solidFill>
            <a:schemeClr val="tx1"/>
          </a:solidFill>
          <a:latin typeface="+mn-lt"/>
        </a:defRPr>
      </a:lvl3pPr>
      <a:lvl4pPr marL="1081088" indent="-277813" algn="l" rtl="0" eaLnBrk="1" fontAlgn="base" hangingPunct="1">
        <a:spcBef>
          <a:spcPct val="20000"/>
        </a:spcBef>
        <a:spcAft>
          <a:spcPct val="20000"/>
        </a:spcAft>
        <a:buClr>
          <a:schemeClr val="hlink"/>
        </a:buClr>
        <a:buSzPct val="120000"/>
        <a:buFont typeface="Wingdings" pitchFamily="2" charset="2"/>
        <a:buChar char="§"/>
        <a:tabLst>
          <a:tab pos="1077913" algn="l"/>
        </a:tabLst>
        <a:defRPr sz="1400">
          <a:solidFill>
            <a:schemeClr val="tx1"/>
          </a:solidFill>
          <a:latin typeface="+mn-lt"/>
        </a:defRPr>
      </a:lvl4pPr>
      <a:lvl5pPr marL="1346200" indent="-268288" algn="l" rtl="0" eaLnBrk="1" fontAlgn="base" hangingPunct="1">
        <a:spcBef>
          <a:spcPct val="20000"/>
        </a:spcBef>
        <a:spcAft>
          <a:spcPct val="20000"/>
        </a:spcAft>
        <a:buClr>
          <a:schemeClr val="hlink"/>
        </a:buClr>
        <a:buSzPct val="120000"/>
        <a:buFont typeface="Wingdings" pitchFamily="2" charset="2"/>
        <a:buChar char="§"/>
        <a:tabLst>
          <a:tab pos="1527175" algn="l"/>
        </a:tabLst>
        <a:defRPr sz="1400">
          <a:solidFill>
            <a:schemeClr val="tx1"/>
          </a:solidFill>
          <a:latin typeface="+mn-lt"/>
        </a:defRPr>
      </a:lvl5pPr>
      <a:lvl6pPr marL="2432050" indent="-185738" algn="l" rtl="0" eaLnBrk="1" fontAlgn="base" hangingPunct="1">
        <a:spcBef>
          <a:spcPct val="20000"/>
        </a:spcBef>
        <a:spcAft>
          <a:spcPct val="20000"/>
        </a:spcAft>
        <a:buClr>
          <a:schemeClr val="hlink"/>
        </a:buClr>
        <a:buFont typeface="Wingdings" pitchFamily="2" charset="2"/>
        <a:buChar char="§"/>
        <a:tabLst>
          <a:tab pos="1527175" algn="l"/>
        </a:tabLst>
        <a:defRPr sz="1400">
          <a:solidFill>
            <a:schemeClr val="tx1"/>
          </a:solidFill>
          <a:latin typeface="+mn-lt"/>
        </a:defRPr>
      </a:lvl6pPr>
      <a:lvl7pPr marL="2889250" indent="-185738" algn="l" rtl="0" eaLnBrk="1" fontAlgn="base" hangingPunct="1">
        <a:spcBef>
          <a:spcPct val="20000"/>
        </a:spcBef>
        <a:spcAft>
          <a:spcPct val="20000"/>
        </a:spcAft>
        <a:buClr>
          <a:schemeClr val="hlink"/>
        </a:buClr>
        <a:buFont typeface="Wingdings" pitchFamily="2" charset="2"/>
        <a:buChar char="§"/>
        <a:tabLst>
          <a:tab pos="1527175" algn="l"/>
        </a:tabLst>
        <a:defRPr sz="1400">
          <a:solidFill>
            <a:schemeClr val="tx1"/>
          </a:solidFill>
          <a:latin typeface="+mn-lt"/>
        </a:defRPr>
      </a:lvl7pPr>
      <a:lvl8pPr marL="3346450" indent="-185738" algn="l" rtl="0" eaLnBrk="1" fontAlgn="base" hangingPunct="1">
        <a:spcBef>
          <a:spcPct val="20000"/>
        </a:spcBef>
        <a:spcAft>
          <a:spcPct val="20000"/>
        </a:spcAft>
        <a:buClr>
          <a:schemeClr val="hlink"/>
        </a:buClr>
        <a:buFont typeface="Wingdings" pitchFamily="2" charset="2"/>
        <a:buChar char="§"/>
        <a:tabLst>
          <a:tab pos="1527175" algn="l"/>
        </a:tabLst>
        <a:defRPr sz="1400">
          <a:solidFill>
            <a:schemeClr val="tx1"/>
          </a:solidFill>
          <a:latin typeface="+mn-lt"/>
        </a:defRPr>
      </a:lvl8pPr>
      <a:lvl9pPr marL="3803650" indent="-185738" algn="l" rtl="0" eaLnBrk="1" fontAlgn="base" hangingPunct="1">
        <a:spcBef>
          <a:spcPct val="20000"/>
        </a:spcBef>
        <a:spcAft>
          <a:spcPct val="20000"/>
        </a:spcAft>
        <a:buClr>
          <a:schemeClr val="hlink"/>
        </a:buClr>
        <a:buFont typeface="Wingdings" pitchFamily="2" charset="2"/>
        <a:buChar char="§"/>
        <a:tabLst>
          <a:tab pos="1527175" algn="l"/>
        </a:tabLst>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sdn.microsoft.com/de-de/library/bb397687.aspx" TargetMode="External"/><Relationship Id="rId2" Type="http://schemas.openxmlformats.org/officeDocument/2006/relationships/hyperlink" Target="https://msdn.microsoft.com/de-de/library/ms173171.asp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de.wikipedia.org/wiki/Hardware" TargetMode="External"/><Relationship Id="rId3" Type="http://schemas.openxmlformats.org/officeDocument/2006/relationships/hyperlink" Target="https://de.wikipedia.org/wiki/Englische_Sprache" TargetMode="External"/><Relationship Id="rId7" Type="http://schemas.openxmlformats.org/officeDocument/2006/relationships/hyperlink" Target="https://de.wikipedia.org/wiki/Prozessor" TargetMode="External"/><Relationship Id="rId2" Type="http://schemas.openxmlformats.org/officeDocument/2006/relationships/hyperlink" Target="https://de.wikipedia.org/wiki/Liste_der_IPA-Zeichen" TargetMode="External"/><Relationship Id="rId1" Type="http://schemas.openxmlformats.org/officeDocument/2006/relationships/slideLayout" Target="../slideLayouts/slideLayout7.xml"/><Relationship Id="rId6" Type="http://schemas.openxmlformats.org/officeDocument/2006/relationships/hyperlink" Target="https://de.wikipedia.org/wiki/Nebenl%C3%A4ufigkeit" TargetMode="External"/><Relationship Id="rId11" Type="http://schemas.openxmlformats.org/officeDocument/2006/relationships/hyperlink" Target="https://de.wikipedia.org/wiki/Mehrprozessorsystem#Multiprocessing" TargetMode="External"/><Relationship Id="rId5" Type="http://schemas.openxmlformats.org/officeDocument/2006/relationships/hyperlink" Target="https://de.wikipedia.org/wiki/Task" TargetMode="External"/><Relationship Id="rId10" Type="http://schemas.openxmlformats.org/officeDocument/2006/relationships/hyperlink" Target="https://de.wikipedia.org/wiki/Multiplexverfahren" TargetMode="External"/><Relationship Id="rId4" Type="http://schemas.openxmlformats.org/officeDocument/2006/relationships/hyperlink" Target="https://de.wikipedia.org/wiki/Betriebssystem" TargetMode="External"/><Relationship Id="rId9" Type="http://schemas.openxmlformats.org/officeDocument/2006/relationships/hyperlink" Target="https://de.wikipedia.org/wiki/Prozess_(Informati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msdn.microsoft.com/de-de/library/ms173171.aspx" TargetMode="External"/><Relationship Id="rId2" Type="http://schemas.openxmlformats.org/officeDocument/2006/relationships/hyperlink" Target="https://msdn.microsoft.com/de-de/library/bb397687.aspx" TargetMode="External"/><Relationship Id="rId1" Type="http://schemas.openxmlformats.org/officeDocument/2006/relationships/slideLayout" Target="../slideLayouts/slideLayout7.xml"/><Relationship Id="rId5" Type="http://schemas.openxmlformats.org/officeDocument/2006/relationships/hyperlink" Target="https://msdn.microsoft.com/de-de/library/ms173179.aspx" TargetMode="External"/><Relationship Id="rId4" Type="http://schemas.openxmlformats.org/officeDocument/2006/relationships/hyperlink" Target="http://coders-corner.net/2013/04/09/multithreading-in-c-teil-11-lock-monitor-mutex-semaphore-semaphoresli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1"/>
          <p:cNvSpPr>
            <a:spLocks noGrp="1" noChangeArrowheads="1"/>
          </p:cNvSpPr>
          <p:nvPr>
            <p:ph type="ctrTitle"/>
          </p:nvPr>
        </p:nvSpPr>
        <p:spPr/>
        <p:txBody>
          <a:bodyPr/>
          <a:lstStyle/>
          <a:p>
            <a:r>
              <a:rPr lang="en-US" altLang="de-DE" dirty="0" err="1" smtClean="0"/>
              <a:t>Asynchrone</a:t>
            </a:r>
            <a:r>
              <a:rPr lang="en-US" altLang="de-DE" dirty="0" smtClean="0"/>
              <a:t> </a:t>
            </a:r>
            <a:r>
              <a:rPr lang="en-US" altLang="de-DE" dirty="0" err="1" smtClean="0"/>
              <a:t>Programmierung</a:t>
            </a:r>
            <a:r>
              <a:rPr lang="en-US" altLang="de-DE" dirty="0" smtClean="0"/>
              <a:t> in </a:t>
            </a:r>
            <a:r>
              <a:rPr lang="en-US" altLang="de-DE" dirty="0" smtClean="0"/>
              <a:t>C# </a:t>
            </a:r>
            <a:r>
              <a:rPr lang="en-US" altLang="de-DE" dirty="0" err="1" smtClean="0"/>
              <a:t>mit</a:t>
            </a:r>
            <a:r>
              <a:rPr lang="en-US" altLang="de-DE" dirty="0" smtClean="0"/>
              <a:t> </a:t>
            </a:r>
            <a:r>
              <a:rPr lang="en-US" altLang="de-DE" dirty="0" err="1" smtClean="0"/>
              <a:t>.Net</a:t>
            </a:r>
            <a:r>
              <a:rPr lang="en-US" altLang="de-DE" dirty="0" smtClean="0"/>
              <a:t> 4.51</a:t>
            </a:r>
            <a:endParaRPr lang="en-US" dirty="0" smtClean="0"/>
          </a:p>
        </p:txBody>
      </p:sp>
      <p:sp>
        <p:nvSpPr>
          <p:cNvPr id="13314" name="Rectangle 43"/>
          <p:cNvSpPr>
            <a:spLocks noGrp="1" noChangeArrowheads="1"/>
          </p:cNvSpPr>
          <p:nvPr>
            <p:ph type="subTitle" idx="1"/>
          </p:nvPr>
        </p:nvSpPr>
        <p:spPr/>
        <p:txBody>
          <a:bodyPr/>
          <a:lstStyle/>
          <a:p>
            <a:r>
              <a:rPr lang="de-DE" altLang="de-DE" b="1" smtClean="0"/>
              <a:t>Martin Janda</a:t>
            </a:r>
            <a:r>
              <a:rPr lang="de-DE" altLang="de-DE" smtClean="0"/>
              <a:t/>
            </a:r>
            <a:br>
              <a:rPr lang="de-DE" altLang="de-DE" smtClean="0"/>
            </a:br>
            <a:r>
              <a:rPr lang="de-DE" altLang="de-DE" smtClean="0"/>
              <a:t/>
            </a:r>
            <a:br>
              <a:rPr lang="de-DE" altLang="de-DE" smtClean="0"/>
            </a:br>
            <a:r>
              <a:rPr lang="de-DE" altLang="de-DE" smtClean="0"/>
              <a:t>Eschborn, 09.02.2016</a:t>
            </a:r>
            <a:endParaRPr lang="de-DE"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Die </a:t>
            </a:r>
            <a:r>
              <a:rPr lang="en-US" dirty="0" err="1" smtClean="0"/>
              <a:t>Klasse</a:t>
            </a:r>
            <a:r>
              <a:rPr lang="en-US" dirty="0" smtClean="0"/>
              <a:t> Task / die Task Parallel </a:t>
            </a:r>
            <a:r>
              <a:rPr lang="en-US" dirty="0" err="1" smtClean="0"/>
              <a:t>Librariy</a:t>
            </a:r>
            <a:r>
              <a:rPr lang="en-US" dirty="0" smtClean="0"/>
              <a:t> (TPL)</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Die Task </a:t>
            </a:r>
            <a:r>
              <a:rPr lang="en-US" dirty="0" err="1" smtClean="0"/>
              <a:t>Klasse</a:t>
            </a:r>
            <a:r>
              <a:rPr lang="en-US" dirty="0" smtClean="0"/>
              <a:t> </a:t>
            </a:r>
            <a:r>
              <a:rPr lang="en-US" dirty="0" err="1" smtClean="0"/>
              <a:t>sorgt</a:t>
            </a:r>
            <a:r>
              <a:rPr lang="en-US" dirty="0" smtClean="0"/>
              <a:t> </a:t>
            </a:r>
            <a:r>
              <a:rPr lang="en-US" dirty="0" err="1" smtClean="0"/>
              <a:t>dafür</a:t>
            </a:r>
            <a:r>
              <a:rPr lang="en-US" dirty="0" smtClean="0"/>
              <a:t>, </a:t>
            </a:r>
            <a:r>
              <a:rPr lang="en-US" dirty="0" err="1" smtClean="0"/>
              <a:t>dass</a:t>
            </a:r>
            <a:r>
              <a:rPr lang="en-US" dirty="0" smtClean="0"/>
              <a:t> </a:t>
            </a:r>
            <a:r>
              <a:rPr lang="en-US" dirty="0" err="1" smtClean="0"/>
              <a:t>Systemressourcen</a:t>
            </a:r>
            <a:r>
              <a:rPr lang="en-US" dirty="0" smtClean="0"/>
              <a:t> </a:t>
            </a:r>
            <a:r>
              <a:rPr lang="en-US" dirty="0" err="1" smtClean="0"/>
              <a:t>effizient</a:t>
            </a:r>
            <a:r>
              <a:rPr lang="en-US" dirty="0" smtClean="0"/>
              <a:t> und </a:t>
            </a:r>
            <a:r>
              <a:rPr lang="en-US" dirty="0" err="1" smtClean="0"/>
              <a:t>skalierbar</a:t>
            </a:r>
            <a:r>
              <a:rPr lang="en-US" dirty="0" smtClean="0"/>
              <a:t> </a:t>
            </a:r>
            <a:r>
              <a:rPr lang="en-US" dirty="0" err="1" smtClean="0"/>
              <a:t>verwendet</a:t>
            </a:r>
            <a:r>
              <a:rPr lang="en-US" dirty="0" smtClean="0"/>
              <a:t> </a:t>
            </a:r>
            <a:r>
              <a:rPr lang="en-US" dirty="0" err="1" smtClean="0"/>
              <a:t>werden</a:t>
            </a:r>
            <a:r>
              <a:rPr lang="en-US" dirty="0" smtClean="0"/>
              <a:t>.</a:t>
            </a:r>
          </a:p>
          <a:p>
            <a:pPr>
              <a:defRPr/>
            </a:pPr>
            <a:r>
              <a:rPr lang="en-US" dirty="0" err="1" smtClean="0"/>
              <a:t>Bessere</a:t>
            </a:r>
            <a:r>
              <a:rPr lang="en-US" dirty="0" smtClean="0"/>
              <a:t> </a:t>
            </a:r>
            <a:r>
              <a:rPr lang="en-US" dirty="0" err="1" smtClean="0"/>
              <a:t>programmgesteuerte</a:t>
            </a:r>
            <a:r>
              <a:rPr lang="en-US" dirty="0" smtClean="0"/>
              <a:t> </a:t>
            </a:r>
            <a:r>
              <a:rPr lang="en-US" dirty="0" err="1" smtClean="0"/>
              <a:t>Kontrolle</a:t>
            </a:r>
            <a:r>
              <a:rPr lang="en-US" dirty="0" smtClean="0"/>
              <a:t> </a:t>
            </a:r>
            <a:r>
              <a:rPr lang="en-US" dirty="0" err="1" smtClean="0"/>
              <a:t>als</a:t>
            </a:r>
            <a:r>
              <a:rPr lang="en-US" dirty="0" smtClean="0"/>
              <a:t> </a:t>
            </a:r>
            <a:r>
              <a:rPr lang="en-US" dirty="0" err="1" smtClean="0"/>
              <a:t>bei</a:t>
            </a:r>
            <a:r>
              <a:rPr lang="en-US" dirty="0" smtClean="0"/>
              <a:t> Threads. </a:t>
            </a:r>
            <a:r>
              <a:rPr lang="en-US" dirty="0" err="1" smtClean="0"/>
              <a:t>Es</a:t>
            </a:r>
            <a:r>
              <a:rPr lang="en-US" dirty="0" smtClean="0"/>
              <a:t> </a:t>
            </a:r>
            <a:r>
              <a:rPr lang="en-US" dirty="0" err="1" smtClean="0"/>
              <a:t>existieren</a:t>
            </a:r>
            <a:r>
              <a:rPr lang="en-US" dirty="0" smtClean="0"/>
              <a:t> </a:t>
            </a:r>
            <a:r>
              <a:rPr lang="en-US" dirty="0" err="1" smtClean="0"/>
              <a:t>umfangreiche</a:t>
            </a:r>
            <a:r>
              <a:rPr lang="en-US" dirty="0" smtClean="0"/>
              <a:t> APIs </a:t>
            </a:r>
            <a:r>
              <a:rPr lang="en-US" dirty="0" err="1" smtClean="0"/>
              <a:t>für</a:t>
            </a:r>
            <a:r>
              <a:rPr lang="en-US" dirty="0" smtClean="0"/>
              <a:t> das </a:t>
            </a:r>
            <a:r>
              <a:rPr lang="en-US" dirty="0" err="1" smtClean="0"/>
              <a:t>Warten</a:t>
            </a:r>
            <a:r>
              <a:rPr lang="en-US" dirty="0" smtClean="0"/>
              <a:t>, </a:t>
            </a:r>
            <a:r>
              <a:rPr lang="en-US" dirty="0" err="1" smtClean="0"/>
              <a:t>Abbruch</a:t>
            </a:r>
            <a:r>
              <a:rPr lang="en-US" dirty="0" smtClean="0"/>
              <a:t>, </a:t>
            </a:r>
            <a:r>
              <a:rPr lang="en-US" dirty="0" err="1" smtClean="0"/>
              <a:t>Fortsetzung</a:t>
            </a:r>
            <a:r>
              <a:rPr lang="en-US" dirty="0" smtClean="0"/>
              <a:t>, </a:t>
            </a:r>
            <a:r>
              <a:rPr lang="en-US" dirty="0" err="1" smtClean="0"/>
              <a:t>Ausnahmebehandlung</a:t>
            </a:r>
            <a:r>
              <a:rPr lang="en-US" dirty="0" smtClean="0"/>
              <a:t> und </a:t>
            </a:r>
            <a:r>
              <a:rPr lang="en-US" dirty="0" err="1" smtClean="0"/>
              <a:t>vieles</a:t>
            </a:r>
            <a:r>
              <a:rPr lang="en-US" dirty="0" smtClean="0"/>
              <a:t> </a:t>
            </a:r>
            <a:r>
              <a:rPr lang="en-US" dirty="0" err="1" smtClean="0"/>
              <a:t>mehr</a:t>
            </a:r>
            <a:r>
              <a:rPr lang="en-US" dirty="0" smtClean="0"/>
              <a:t>.</a:t>
            </a:r>
          </a:p>
          <a:p>
            <a:pPr>
              <a:defRPr/>
            </a:pPr>
            <a:r>
              <a:rPr lang="en-US" dirty="0" smtClean="0"/>
              <a:t>Die </a:t>
            </a:r>
            <a:r>
              <a:rPr lang="en-US" dirty="0" err="1" smtClean="0"/>
              <a:t>folgenden</a:t>
            </a:r>
            <a:r>
              <a:rPr lang="en-US" dirty="0" smtClean="0"/>
              <a:t> </a:t>
            </a:r>
            <a:r>
              <a:rPr lang="en-US" dirty="0" err="1" smtClean="0"/>
              <a:t>Abschnitte</a:t>
            </a:r>
            <a:r>
              <a:rPr lang="en-US" dirty="0" smtClean="0"/>
              <a:t> </a:t>
            </a:r>
            <a:r>
              <a:rPr lang="en-US" dirty="0" err="1" smtClean="0"/>
              <a:t>setzen</a:t>
            </a:r>
            <a:r>
              <a:rPr lang="en-US" dirty="0" smtClean="0"/>
              <a:t> </a:t>
            </a:r>
            <a:r>
              <a:rPr lang="en-US" dirty="0" err="1" smtClean="0"/>
              <a:t>voraus</a:t>
            </a:r>
            <a:r>
              <a:rPr lang="en-US" dirty="0" smtClean="0"/>
              <a:t>, </a:t>
            </a:r>
            <a:r>
              <a:rPr lang="en-US" dirty="0" err="1" smtClean="0"/>
              <a:t>dass</a:t>
            </a:r>
            <a:r>
              <a:rPr lang="en-US" dirty="0" smtClean="0"/>
              <a:t> der </a:t>
            </a:r>
            <a:r>
              <a:rPr lang="en-US" dirty="0" err="1" smtClean="0"/>
              <a:t>Leser</a:t>
            </a:r>
            <a:r>
              <a:rPr lang="en-US" dirty="0" smtClean="0"/>
              <a:t> </a:t>
            </a:r>
            <a:r>
              <a:rPr lang="en-US" dirty="0" err="1" smtClean="0"/>
              <a:t>mit</a:t>
            </a:r>
            <a:r>
              <a:rPr lang="en-US" dirty="0" smtClean="0"/>
              <a:t> Delegates und Lambda-</a:t>
            </a:r>
            <a:r>
              <a:rPr lang="en-US" dirty="0" err="1" smtClean="0"/>
              <a:t>Ausdrücken</a:t>
            </a:r>
            <a:r>
              <a:rPr lang="en-US" dirty="0" smtClean="0"/>
              <a:t> </a:t>
            </a:r>
            <a:r>
              <a:rPr lang="en-US" dirty="0" err="1" smtClean="0"/>
              <a:t>vertraut</a:t>
            </a:r>
            <a:r>
              <a:rPr lang="en-US" dirty="0" smtClean="0"/>
              <a:t> </a:t>
            </a:r>
            <a:r>
              <a:rPr lang="en-US" dirty="0" err="1" smtClean="0"/>
              <a:t>ist</a:t>
            </a:r>
            <a:r>
              <a:rPr lang="en-US" dirty="0" smtClean="0"/>
              <a:t>. </a:t>
            </a:r>
            <a:r>
              <a:rPr lang="en-US" dirty="0" err="1" smtClean="0"/>
              <a:t>Ansonsten</a:t>
            </a:r>
            <a:r>
              <a:rPr lang="en-US" dirty="0" smtClean="0"/>
              <a:t> </a:t>
            </a:r>
            <a:r>
              <a:rPr lang="en-US" dirty="0" err="1" smtClean="0"/>
              <a:t>werden</a:t>
            </a:r>
            <a:r>
              <a:rPr lang="en-US" dirty="0" smtClean="0"/>
              <a:t> die </a:t>
            </a:r>
            <a:r>
              <a:rPr lang="en-US" dirty="0" err="1" smtClean="0"/>
              <a:t>folgenden</a:t>
            </a:r>
            <a:r>
              <a:rPr lang="en-US" dirty="0" smtClean="0"/>
              <a:t> MSDN-</a:t>
            </a:r>
            <a:r>
              <a:rPr lang="en-US" dirty="0" err="1" smtClean="0"/>
              <a:t>Beiträge</a:t>
            </a:r>
            <a:r>
              <a:rPr lang="en-US" dirty="0" smtClean="0"/>
              <a:t> </a:t>
            </a:r>
            <a:r>
              <a:rPr lang="en-US" dirty="0" err="1" smtClean="0"/>
              <a:t>empfohlen</a:t>
            </a:r>
            <a:r>
              <a:rPr lang="en-US" dirty="0" smtClean="0"/>
              <a:t>:</a:t>
            </a:r>
            <a:br>
              <a:rPr lang="en-US" dirty="0" smtClean="0"/>
            </a:br>
            <a:r>
              <a:rPr lang="en-US" dirty="0"/>
              <a:t/>
            </a:r>
            <a:br>
              <a:rPr lang="en-US" dirty="0"/>
            </a:br>
            <a:r>
              <a:rPr lang="en-US" dirty="0" smtClean="0">
                <a:hlinkClick r:id="rId2"/>
              </a:rPr>
              <a:t>Delegates in C-Sharp</a:t>
            </a:r>
            <a:r>
              <a:rPr lang="en-US" dirty="0"/>
              <a:t/>
            </a:r>
            <a:br>
              <a:rPr lang="en-US" dirty="0"/>
            </a:br>
            <a:r>
              <a:rPr lang="en-US" dirty="0" smtClean="0"/>
              <a:t/>
            </a:r>
            <a:br>
              <a:rPr lang="en-US" dirty="0" smtClean="0"/>
            </a:br>
            <a:r>
              <a:rPr lang="en-US" dirty="0" smtClean="0">
                <a:hlinkClick r:id="rId3"/>
              </a:rPr>
              <a:t>Lambda </a:t>
            </a:r>
            <a:r>
              <a:rPr lang="en-US" dirty="0" err="1" smtClean="0">
                <a:hlinkClick r:id="rId3"/>
              </a:rPr>
              <a:t>Ausdrücke</a:t>
            </a:r>
            <a:r>
              <a:rPr lang="en-US" dirty="0" smtClean="0">
                <a:hlinkClick r:id="rId3"/>
              </a:rPr>
              <a:t> in C-Sharp</a:t>
            </a:r>
            <a:r>
              <a:rPr lang="en-US" dirty="0" smtClean="0"/>
              <a:t> </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spTree>
    <p:extLst>
      <p:ext uri="{BB962C8B-B14F-4D97-AF65-F5344CB8AC3E}">
        <p14:creationId xmlns:p14="http://schemas.microsoft.com/office/powerpoint/2010/main" val="248228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Einen Neuen Task anlegen</a:t>
            </a:r>
            <a:endParaRPr lang="de-DE" dirty="0"/>
          </a:p>
        </p:txBody>
      </p:sp>
      <p:sp>
        <p:nvSpPr>
          <p:cNvPr id="4" name="Titel 3"/>
          <p:cNvSpPr>
            <a:spLocks noGrp="1"/>
          </p:cNvSpPr>
          <p:nvPr>
            <p:ph type="title"/>
          </p:nvPr>
        </p:nvSpPr>
        <p:spPr/>
        <p:txBody>
          <a:bodyPr/>
          <a:lstStyle/>
          <a:p>
            <a:pPr marL="0" indent="0">
              <a:buNone/>
            </a:pPr>
            <a:r>
              <a:rPr lang="de-DE" dirty="0" smtClean="0"/>
              <a:t>2	</a:t>
            </a:r>
            <a:r>
              <a:rPr lang="en-US" dirty="0" err="1" smtClean="0"/>
              <a:t>Implementierung</a:t>
            </a:r>
            <a:r>
              <a:rPr lang="en-US" dirty="0" smtClean="0"/>
              <a:t> </a:t>
            </a:r>
            <a:r>
              <a:rPr lang="en-US" dirty="0"/>
              <a:t>des </a:t>
            </a:r>
            <a:r>
              <a:rPr lang="en-US" dirty="0" err="1"/>
              <a:t>Multithreadings</a:t>
            </a:r>
            <a:endParaRPr lang="de-DE" dirty="0"/>
          </a:p>
        </p:txBody>
      </p:sp>
      <p:pic>
        <p:nvPicPr>
          <p:cNvPr id="7" name="Grafik 6"/>
          <p:cNvPicPr>
            <a:picLocks noChangeAspect="1"/>
          </p:cNvPicPr>
          <p:nvPr/>
        </p:nvPicPr>
        <p:blipFill>
          <a:blip r:embed="rId2"/>
          <a:stretch>
            <a:fillRect/>
          </a:stretch>
        </p:blipFill>
        <p:spPr>
          <a:xfrm>
            <a:off x="1190211" y="4057152"/>
            <a:ext cx="6461836" cy="1532615"/>
          </a:xfrm>
          <a:prstGeom prst="rect">
            <a:avLst/>
          </a:prstGeom>
        </p:spPr>
      </p:pic>
      <p:pic>
        <p:nvPicPr>
          <p:cNvPr id="8" name="Grafik 7"/>
          <p:cNvPicPr>
            <a:picLocks noChangeAspect="1"/>
          </p:cNvPicPr>
          <p:nvPr/>
        </p:nvPicPr>
        <p:blipFill>
          <a:blip r:embed="rId3"/>
          <a:stretch>
            <a:fillRect/>
          </a:stretch>
        </p:blipFill>
        <p:spPr>
          <a:xfrm>
            <a:off x="1302688" y="2462100"/>
            <a:ext cx="3097787" cy="511688"/>
          </a:xfrm>
          <a:prstGeom prst="rect">
            <a:avLst/>
          </a:prstGeom>
        </p:spPr>
      </p:pic>
      <p:sp>
        <p:nvSpPr>
          <p:cNvPr id="10" name="Inhaltsplatzhalter 9"/>
          <p:cNvSpPr>
            <a:spLocks noGrp="1"/>
          </p:cNvSpPr>
          <p:nvPr>
            <p:ph sz="half" idx="2"/>
          </p:nvPr>
        </p:nvSpPr>
        <p:spPr>
          <a:xfrm>
            <a:off x="771525" y="1931988"/>
            <a:ext cx="7956550" cy="4319587"/>
          </a:xfrm>
        </p:spPr>
        <p:txBody>
          <a:bodyPr/>
          <a:lstStyle/>
          <a:p>
            <a:pPr>
              <a:defRPr/>
            </a:pPr>
            <a:r>
              <a:rPr lang="en-US" dirty="0" smtClean="0"/>
              <a:t>Die </a:t>
            </a:r>
            <a:r>
              <a:rPr lang="en-US" dirty="0" err="1" smtClean="0"/>
              <a:t>notwendigen</a:t>
            </a:r>
            <a:r>
              <a:rPr lang="en-US" dirty="0" smtClean="0"/>
              <a:t> Using </a:t>
            </a:r>
            <a:r>
              <a:rPr lang="en-US" dirty="0" err="1" smtClean="0"/>
              <a:t>Direktiven</a:t>
            </a: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endParaRPr lang="en-US" dirty="0" smtClean="0"/>
          </a:p>
          <a:p>
            <a:pPr>
              <a:defRPr/>
            </a:pPr>
            <a:r>
              <a:rPr lang="en-US" dirty="0" smtClean="0"/>
              <a:t>Der Task </a:t>
            </a:r>
            <a:r>
              <a:rPr lang="en-US" dirty="0" err="1" smtClean="0"/>
              <a:t>wird</a:t>
            </a:r>
            <a:r>
              <a:rPr lang="en-US" dirty="0"/>
              <a:t> </a:t>
            </a:r>
            <a:r>
              <a:rPr lang="en-US" dirty="0" err="1" smtClean="0"/>
              <a:t>angelegt</a:t>
            </a:r>
            <a:r>
              <a:rPr lang="en-US" dirty="0" smtClean="0"/>
              <a:t>, </a:t>
            </a:r>
            <a:r>
              <a:rPr lang="en-US" dirty="0" err="1" smtClean="0"/>
              <a:t>er</a:t>
            </a:r>
            <a:r>
              <a:rPr lang="en-US" dirty="0" smtClean="0"/>
              <a:t> </a:t>
            </a:r>
            <a:r>
              <a:rPr lang="en-US" dirty="0" err="1" smtClean="0"/>
              <a:t>soll</a:t>
            </a:r>
            <a:r>
              <a:rPr lang="en-US" dirty="0" smtClean="0"/>
              <a:t> </a:t>
            </a:r>
            <a:r>
              <a:rPr lang="en-US" dirty="0" err="1" smtClean="0"/>
              <a:t>lediglich</a:t>
            </a:r>
            <a:r>
              <a:rPr lang="en-US" dirty="0" smtClean="0"/>
              <a:t> die </a:t>
            </a:r>
            <a:r>
              <a:rPr lang="en-US" dirty="0" err="1" smtClean="0"/>
              <a:t>aktuelle</a:t>
            </a:r>
            <a:r>
              <a:rPr lang="en-US" dirty="0" smtClean="0"/>
              <a:t> </a:t>
            </a:r>
            <a:r>
              <a:rPr lang="en-US" dirty="0" err="1" smtClean="0"/>
              <a:t>ThreadID</a:t>
            </a:r>
            <a:r>
              <a:rPr lang="en-US" dirty="0" smtClean="0"/>
              <a:t> in </a:t>
            </a:r>
            <a:r>
              <a:rPr lang="en-US" dirty="0" err="1" smtClean="0"/>
              <a:t>einer</a:t>
            </a:r>
            <a:r>
              <a:rPr lang="en-US" dirty="0" smtClean="0"/>
              <a:t> </a:t>
            </a:r>
            <a:r>
              <a:rPr lang="en-US" dirty="0" err="1" smtClean="0"/>
              <a:t>Schleife</a:t>
            </a:r>
            <a:r>
              <a:rPr lang="en-US" dirty="0" smtClean="0"/>
              <a:t> 1000 Mal </a:t>
            </a:r>
            <a:r>
              <a:rPr lang="en-US" dirty="0" err="1" smtClean="0"/>
              <a:t>ausgeben</a:t>
            </a: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err="1" smtClean="0"/>
              <a:t>Gestartet</a:t>
            </a:r>
            <a:r>
              <a:rPr lang="en-US" dirty="0" smtClean="0"/>
              <a:t> </a:t>
            </a:r>
            <a:r>
              <a:rPr lang="en-US" dirty="0" err="1" smtClean="0"/>
              <a:t>wird</a:t>
            </a:r>
            <a:r>
              <a:rPr lang="en-US" dirty="0" smtClean="0"/>
              <a:t> der Task </a:t>
            </a:r>
            <a:r>
              <a:rPr lang="en-US" dirty="0" err="1" smtClean="0"/>
              <a:t>mit</a:t>
            </a:r>
            <a:r>
              <a:rPr lang="en-US" dirty="0"/>
              <a:t> </a:t>
            </a:r>
            <a:r>
              <a:rPr lang="en-US" dirty="0" smtClean="0"/>
              <a:t>der </a:t>
            </a:r>
            <a:r>
              <a:rPr lang="en-US" dirty="0" err="1" smtClean="0"/>
              <a:t>folgenden</a:t>
            </a:r>
            <a:r>
              <a:rPr lang="en-US" dirty="0" smtClean="0"/>
              <a:t> </a:t>
            </a:r>
            <a:r>
              <a:rPr lang="en-US" dirty="0" err="1" smtClean="0"/>
              <a:t>Anweisung</a:t>
            </a:r>
            <a:r>
              <a:rPr lang="en-US" dirty="0" smtClean="0"/>
              <a:t>:</a:t>
            </a:r>
          </a:p>
        </p:txBody>
      </p:sp>
      <p:pic>
        <p:nvPicPr>
          <p:cNvPr id="11" name="Grafik 10"/>
          <p:cNvPicPr>
            <a:picLocks noChangeAspect="1"/>
          </p:cNvPicPr>
          <p:nvPr/>
        </p:nvPicPr>
        <p:blipFill>
          <a:blip r:embed="rId4"/>
          <a:stretch>
            <a:fillRect/>
          </a:stretch>
        </p:blipFill>
        <p:spPr>
          <a:xfrm>
            <a:off x="5805362" y="5661254"/>
            <a:ext cx="1501885" cy="518833"/>
          </a:xfrm>
          <a:prstGeom prst="rect">
            <a:avLst/>
          </a:prstGeom>
        </p:spPr>
      </p:pic>
    </p:spTree>
    <p:extLst>
      <p:ext uri="{BB962C8B-B14F-4D97-AF65-F5344CB8AC3E}">
        <p14:creationId xmlns:p14="http://schemas.microsoft.com/office/powerpoint/2010/main" val="193433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lstStyle/>
          <a:p>
            <a:r>
              <a:rPr lang="de-DE" dirty="0" smtClean="0"/>
              <a:t>Einen Neuen Task anlegen – Teil 2</a:t>
            </a:r>
            <a:endParaRPr lang="de-DE" dirty="0"/>
          </a:p>
        </p:txBody>
      </p:sp>
      <p:sp>
        <p:nvSpPr>
          <p:cNvPr id="4" name="Titel 3"/>
          <p:cNvSpPr>
            <a:spLocks noGrp="1"/>
          </p:cNvSpPr>
          <p:nvPr>
            <p:ph type="title"/>
          </p:nvPr>
        </p:nvSpPr>
        <p:spPr/>
        <p:txBody>
          <a:bodyPr/>
          <a:lstStyle/>
          <a:p>
            <a:pPr marL="0" indent="0">
              <a:buNone/>
            </a:pPr>
            <a:r>
              <a:rPr lang="de-DE" dirty="0" smtClean="0"/>
              <a:t>2	</a:t>
            </a:r>
            <a:r>
              <a:rPr lang="en-US" dirty="0" err="1" smtClean="0"/>
              <a:t>Implementierung</a:t>
            </a:r>
            <a:r>
              <a:rPr lang="en-US" dirty="0" smtClean="0"/>
              <a:t> </a:t>
            </a:r>
            <a:r>
              <a:rPr lang="en-US" dirty="0"/>
              <a:t>des </a:t>
            </a:r>
            <a:r>
              <a:rPr lang="en-US" dirty="0" err="1"/>
              <a:t>Multithreadings</a:t>
            </a:r>
            <a:endParaRPr lang="de-DE" dirty="0"/>
          </a:p>
        </p:txBody>
      </p:sp>
      <p:sp>
        <p:nvSpPr>
          <p:cNvPr id="9" name="Inhaltsplatzhalter 9"/>
          <p:cNvSpPr>
            <a:spLocks noGrp="1"/>
          </p:cNvSpPr>
          <p:nvPr>
            <p:ph sz="half" idx="2"/>
          </p:nvPr>
        </p:nvSpPr>
        <p:spPr>
          <a:xfrm>
            <a:off x="771525" y="1931988"/>
            <a:ext cx="7956550" cy="4319587"/>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r>
              <a:rPr lang="en-US" dirty="0" smtClean="0"/>
              <a:t>Die </a:t>
            </a:r>
            <a:r>
              <a:rPr lang="en-US" dirty="0" err="1" smtClean="0"/>
              <a:t>Ausgabe</a:t>
            </a:r>
            <a:r>
              <a:rPr lang="en-US" dirty="0" smtClean="0"/>
              <a:t>, </a:t>
            </a:r>
            <a:r>
              <a:rPr lang="en-US" dirty="0" err="1" smtClean="0"/>
              <a:t>hier</a:t>
            </a:r>
            <a:r>
              <a:rPr lang="en-US" dirty="0" smtClean="0"/>
              <a:t> </a:t>
            </a:r>
            <a:r>
              <a:rPr lang="en-US" dirty="0" err="1" smtClean="0"/>
              <a:t>sieht</a:t>
            </a:r>
            <a:r>
              <a:rPr lang="en-US" dirty="0" smtClean="0"/>
              <a:t> man,</a:t>
            </a:r>
            <a:br>
              <a:rPr lang="en-US" dirty="0" smtClean="0"/>
            </a:br>
            <a:r>
              <a:rPr lang="en-US" dirty="0" err="1" smtClean="0"/>
              <a:t>dass</a:t>
            </a:r>
            <a:r>
              <a:rPr lang="en-US" dirty="0" smtClean="0"/>
              <a:t> die </a:t>
            </a:r>
            <a:r>
              <a:rPr lang="en-US" dirty="0" err="1" smtClean="0"/>
              <a:t>beiden</a:t>
            </a:r>
            <a:r>
              <a:rPr lang="en-US" dirty="0" smtClean="0"/>
              <a:t> Threads</a:t>
            </a:r>
            <a:br>
              <a:rPr lang="en-US" dirty="0" smtClean="0"/>
            </a:br>
            <a:r>
              <a:rPr lang="en-US" dirty="0" smtClean="0"/>
              <a:t>parallel </a:t>
            </a:r>
            <a:r>
              <a:rPr lang="en-US" dirty="0" err="1" smtClean="0"/>
              <a:t>Ihre</a:t>
            </a:r>
            <a:r>
              <a:rPr lang="en-US" dirty="0" smtClean="0"/>
              <a:t> Thread-IDs</a:t>
            </a:r>
            <a:br>
              <a:rPr lang="en-US" dirty="0" smtClean="0"/>
            </a:br>
            <a:r>
              <a:rPr lang="en-US" dirty="0" err="1" smtClean="0"/>
              <a:t>ausgeben</a:t>
            </a:r>
            <a:r>
              <a:rPr lang="en-US" dirty="0" smtClean="0"/>
              <a:t> (1 und 3).</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endParaRPr lang="en-US" dirty="0" smtClean="0"/>
          </a:p>
          <a:p>
            <a:pPr marL="0" indent="0">
              <a:buNone/>
              <a:defRPr/>
            </a:pPr>
            <a:r>
              <a:rPr lang="en-US" dirty="0" smtClean="0"/>
              <a:t/>
            </a:r>
            <a:br>
              <a:rPr lang="en-US" dirty="0" smtClean="0"/>
            </a:br>
            <a:endParaRPr lang="en-US" dirty="0" smtClean="0"/>
          </a:p>
          <a:p>
            <a:pPr marL="0" indent="0">
              <a:buNone/>
              <a:defRPr/>
            </a:pPr>
            <a:endParaRPr lang="en-US" dirty="0" smtClean="0"/>
          </a:p>
        </p:txBody>
      </p:sp>
      <p:pic>
        <p:nvPicPr>
          <p:cNvPr id="6" name="Grafik 5"/>
          <p:cNvPicPr>
            <a:picLocks noChangeAspect="1"/>
          </p:cNvPicPr>
          <p:nvPr/>
        </p:nvPicPr>
        <p:blipFill>
          <a:blip r:embed="rId2"/>
          <a:stretch>
            <a:fillRect/>
          </a:stretch>
        </p:blipFill>
        <p:spPr>
          <a:xfrm>
            <a:off x="771525" y="2071398"/>
            <a:ext cx="4419600" cy="2381250"/>
          </a:xfrm>
          <a:prstGeom prst="rect">
            <a:avLst/>
          </a:prstGeom>
        </p:spPr>
      </p:pic>
      <p:pic>
        <p:nvPicPr>
          <p:cNvPr id="12" name="Grafik 11"/>
          <p:cNvPicPr>
            <a:picLocks noChangeAspect="1"/>
          </p:cNvPicPr>
          <p:nvPr/>
        </p:nvPicPr>
        <p:blipFill>
          <a:blip r:embed="rId3"/>
          <a:stretch>
            <a:fillRect/>
          </a:stretch>
        </p:blipFill>
        <p:spPr>
          <a:xfrm>
            <a:off x="3329367" y="3978084"/>
            <a:ext cx="4590131" cy="2281156"/>
          </a:xfrm>
          <a:prstGeom prst="rect">
            <a:avLst/>
          </a:prstGeom>
        </p:spPr>
      </p:pic>
    </p:spTree>
    <p:extLst>
      <p:ext uri="{BB962C8B-B14F-4D97-AF65-F5344CB8AC3E}">
        <p14:creationId xmlns:p14="http://schemas.microsoft.com/office/powerpoint/2010/main" val="414656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err="1" smtClean="0"/>
              <a:t>Verwaltung</a:t>
            </a:r>
            <a:r>
              <a:rPr lang="en-US" dirty="0" smtClean="0"/>
              <a:t> des </a:t>
            </a:r>
            <a:r>
              <a:rPr lang="en-US" dirty="0" err="1" smtClean="0"/>
              <a:t>ThreadPools</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a:t>Alle</a:t>
            </a:r>
            <a:r>
              <a:rPr lang="en-US" dirty="0"/>
              <a:t> Tasks </a:t>
            </a:r>
            <a:r>
              <a:rPr lang="en-US" dirty="0" err="1"/>
              <a:t>werden</a:t>
            </a:r>
            <a:r>
              <a:rPr lang="en-US" dirty="0"/>
              <a:t> </a:t>
            </a:r>
            <a:r>
              <a:rPr lang="en-US" dirty="0" err="1"/>
              <a:t>mit</a:t>
            </a:r>
            <a:r>
              <a:rPr lang="en-US" dirty="0"/>
              <a:t> der </a:t>
            </a:r>
            <a:r>
              <a:rPr lang="en-US" dirty="0" err="1"/>
              <a:t>Klasse</a:t>
            </a:r>
            <a:r>
              <a:rPr lang="en-US" dirty="0"/>
              <a:t> </a:t>
            </a:r>
            <a:r>
              <a:rPr lang="en-US" dirty="0" err="1"/>
              <a:t>ThreadPool</a:t>
            </a:r>
            <a:r>
              <a:rPr lang="en-US" dirty="0"/>
              <a:t> </a:t>
            </a:r>
            <a:r>
              <a:rPr lang="en-US" dirty="0" err="1"/>
              <a:t>verwaltet</a:t>
            </a:r>
            <a:r>
              <a:rPr lang="en-US" dirty="0"/>
              <a:t>. </a:t>
            </a:r>
            <a:r>
              <a:rPr lang="en-US" dirty="0" err="1"/>
              <a:t>Wenn</a:t>
            </a:r>
            <a:r>
              <a:rPr lang="en-US" dirty="0"/>
              <a:t> </a:t>
            </a:r>
            <a:r>
              <a:rPr lang="en-US" dirty="0" err="1"/>
              <a:t>mehr</a:t>
            </a:r>
            <a:r>
              <a:rPr lang="en-US" dirty="0"/>
              <a:t> Tasks </a:t>
            </a:r>
            <a:r>
              <a:rPr lang="en-US" dirty="0" err="1"/>
              <a:t>erzeugt</a:t>
            </a:r>
            <a:r>
              <a:rPr lang="en-US" dirty="0"/>
              <a:t> </a:t>
            </a:r>
            <a:r>
              <a:rPr lang="en-US" dirty="0" err="1"/>
              <a:t>werden</a:t>
            </a:r>
            <a:r>
              <a:rPr lang="en-US" dirty="0"/>
              <a:t> </a:t>
            </a:r>
            <a:r>
              <a:rPr lang="en-US" dirty="0" err="1"/>
              <a:t>als</a:t>
            </a:r>
            <a:r>
              <a:rPr lang="en-US" dirty="0"/>
              <a:t> in den Pool </a:t>
            </a:r>
            <a:r>
              <a:rPr lang="en-US" dirty="0" err="1"/>
              <a:t>passen</a:t>
            </a:r>
            <a:r>
              <a:rPr lang="en-US" dirty="0"/>
              <a:t> </a:t>
            </a:r>
            <a:r>
              <a:rPr lang="en-US" dirty="0" err="1"/>
              <a:t>dann</a:t>
            </a:r>
            <a:r>
              <a:rPr lang="en-US" dirty="0"/>
              <a:t> </a:t>
            </a:r>
            <a:r>
              <a:rPr lang="en-US" dirty="0" err="1"/>
              <a:t>müssen</a:t>
            </a:r>
            <a:r>
              <a:rPr lang="en-US" dirty="0"/>
              <a:t> </a:t>
            </a:r>
            <a:r>
              <a:rPr lang="en-US" dirty="0" err="1"/>
              <a:t>diese</a:t>
            </a:r>
            <a:r>
              <a:rPr lang="en-US" dirty="0"/>
              <a:t> </a:t>
            </a:r>
            <a:r>
              <a:rPr lang="en-US" dirty="0" err="1"/>
              <a:t>warten</a:t>
            </a:r>
            <a:r>
              <a:rPr lang="en-US" dirty="0"/>
              <a:t> </a:t>
            </a:r>
            <a:r>
              <a:rPr lang="en-US" dirty="0" err="1"/>
              <a:t>bis</a:t>
            </a:r>
            <a:r>
              <a:rPr lang="en-US" dirty="0"/>
              <a:t> </a:t>
            </a:r>
            <a:r>
              <a:rPr lang="en-US" dirty="0" err="1"/>
              <a:t>ein</a:t>
            </a:r>
            <a:r>
              <a:rPr lang="en-US" dirty="0"/>
              <a:t> </a:t>
            </a:r>
            <a:r>
              <a:rPr lang="en-US" dirty="0" err="1"/>
              <a:t>Platz</a:t>
            </a:r>
            <a:r>
              <a:rPr lang="en-US" dirty="0"/>
              <a:t> </a:t>
            </a:r>
            <a:r>
              <a:rPr lang="en-US" dirty="0" err="1"/>
              <a:t>frei</a:t>
            </a:r>
            <a:r>
              <a:rPr lang="en-US" dirty="0"/>
              <a:t> </a:t>
            </a:r>
            <a:r>
              <a:rPr lang="en-US" dirty="0" err="1"/>
              <a:t>wird</a:t>
            </a:r>
            <a:r>
              <a:rPr lang="en-US" dirty="0"/>
              <a:t>. In der Praxis </a:t>
            </a:r>
            <a:r>
              <a:rPr lang="en-US" dirty="0" err="1"/>
              <a:t>verwendet</a:t>
            </a:r>
            <a:r>
              <a:rPr lang="en-US" dirty="0"/>
              <a:t> man </a:t>
            </a:r>
            <a:r>
              <a:rPr lang="en-US" dirty="0" err="1"/>
              <a:t>ThreadPools</a:t>
            </a:r>
            <a:r>
              <a:rPr lang="en-US" dirty="0"/>
              <a:t> </a:t>
            </a:r>
            <a:r>
              <a:rPr lang="en-US" dirty="0" err="1"/>
              <a:t>für</a:t>
            </a:r>
            <a:r>
              <a:rPr lang="en-US" dirty="0"/>
              <a:t> </a:t>
            </a:r>
            <a:r>
              <a:rPr lang="en-US" dirty="0" err="1"/>
              <a:t>gleichartige</a:t>
            </a:r>
            <a:r>
              <a:rPr lang="en-US" dirty="0"/>
              <a:t> Tasks. </a:t>
            </a:r>
            <a:r>
              <a:rPr lang="en-US" dirty="0" err="1"/>
              <a:t>Beispielsweise</a:t>
            </a:r>
            <a:r>
              <a:rPr lang="en-US" dirty="0"/>
              <a:t> um, </a:t>
            </a:r>
            <a:r>
              <a:rPr lang="en-US" dirty="0" err="1"/>
              <a:t>Clientverbindungen</a:t>
            </a:r>
            <a:r>
              <a:rPr lang="en-US" dirty="0"/>
              <a:t> </a:t>
            </a:r>
            <a:r>
              <a:rPr lang="en-US" dirty="0" err="1"/>
              <a:t>zu</a:t>
            </a:r>
            <a:r>
              <a:rPr lang="en-US" dirty="0"/>
              <a:t> </a:t>
            </a:r>
            <a:r>
              <a:rPr lang="en-US" dirty="0" err="1"/>
              <a:t>einem</a:t>
            </a:r>
            <a:r>
              <a:rPr lang="en-US" dirty="0"/>
              <a:t> Server </a:t>
            </a:r>
            <a:r>
              <a:rPr lang="en-US" dirty="0" err="1"/>
              <a:t>zu</a:t>
            </a:r>
            <a:r>
              <a:rPr lang="en-US" dirty="0"/>
              <a:t> </a:t>
            </a:r>
            <a:r>
              <a:rPr lang="en-US" dirty="0" err="1"/>
              <a:t>verwalten</a:t>
            </a:r>
            <a:r>
              <a:rPr lang="en-US" dirty="0"/>
              <a:t>.</a:t>
            </a:r>
          </a:p>
          <a:p>
            <a:pPr>
              <a:defRPr/>
            </a:pPr>
            <a:r>
              <a:rPr lang="en-US" dirty="0" smtClean="0"/>
              <a:t>Die </a:t>
            </a:r>
            <a:r>
              <a:rPr lang="en-US" dirty="0" err="1" smtClean="0"/>
              <a:t>Klasse</a:t>
            </a:r>
            <a:r>
              <a:rPr lang="en-US" dirty="0" smtClean="0"/>
              <a:t> </a:t>
            </a:r>
            <a:r>
              <a:rPr lang="en-US" dirty="0" err="1" smtClean="0"/>
              <a:t>ThreadPool</a:t>
            </a:r>
            <a:r>
              <a:rPr lang="en-US" dirty="0" smtClean="0"/>
              <a:t> hat </a:t>
            </a:r>
            <a:r>
              <a:rPr lang="en-US" dirty="0" err="1" smtClean="0"/>
              <a:t>drei</a:t>
            </a:r>
            <a:r>
              <a:rPr lang="en-US" dirty="0" smtClean="0"/>
              <a:t> </a:t>
            </a:r>
            <a:r>
              <a:rPr lang="en-US" dirty="0" err="1" smtClean="0"/>
              <a:t>statische</a:t>
            </a:r>
            <a:r>
              <a:rPr lang="en-US" dirty="0" smtClean="0"/>
              <a:t> </a:t>
            </a:r>
            <a:r>
              <a:rPr lang="en-US" dirty="0" err="1" smtClean="0"/>
              <a:t>Methoden</a:t>
            </a:r>
            <a:r>
              <a:rPr lang="en-US" dirty="0" smtClean="0"/>
              <a:t> </a:t>
            </a:r>
            <a:r>
              <a:rPr lang="en-US" dirty="0" err="1" smtClean="0"/>
              <a:t>mit</a:t>
            </a:r>
            <a:r>
              <a:rPr lang="en-US" dirty="0" smtClean="0"/>
              <a:t> </a:t>
            </a:r>
            <a:r>
              <a:rPr lang="en-US" dirty="0" err="1" smtClean="0"/>
              <a:t>denen</a:t>
            </a:r>
            <a:r>
              <a:rPr lang="en-US" dirty="0" smtClean="0"/>
              <a:t> die </a:t>
            </a:r>
            <a:r>
              <a:rPr lang="en-US" dirty="0" err="1" smtClean="0"/>
              <a:t>verfügbaren</a:t>
            </a:r>
            <a:r>
              <a:rPr lang="en-US" dirty="0" smtClean="0"/>
              <a:t> Threads, die </a:t>
            </a:r>
            <a:r>
              <a:rPr lang="en-US" dirty="0" err="1" smtClean="0"/>
              <a:t>maximale</a:t>
            </a:r>
            <a:r>
              <a:rPr lang="en-US" dirty="0" smtClean="0"/>
              <a:t> und </a:t>
            </a:r>
            <a:r>
              <a:rPr lang="en-US" dirty="0" err="1" smtClean="0"/>
              <a:t>minimale</a:t>
            </a:r>
            <a:r>
              <a:rPr lang="en-US" dirty="0" smtClean="0"/>
              <a:t> </a:t>
            </a:r>
            <a:r>
              <a:rPr lang="en-US" dirty="0" err="1" smtClean="0"/>
              <a:t>Threadzahl</a:t>
            </a:r>
            <a:r>
              <a:rPr lang="en-US" dirty="0" smtClean="0"/>
              <a:t> des Pools </a:t>
            </a:r>
            <a:r>
              <a:rPr lang="en-US" dirty="0" err="1" smtClean="0"/>
              <a:t>abgefragt</a:t>
            </a:r>
            <a:r>
              <a:rPr lang="en-US" dirty="0" smtClean="0"/>
              <a:t> </a:t>
            </a:r>
            <a:r>
              <a:rPr lang="en-US" dirty="0" err="1" smtClean="0"/>
              <a:t>werden</a:t>
            </a:r>
            <a:r>
              <a:rPr lang="en-US" dirty="0" smtClean="0"/>
              <a:t> </a:t>
            </a:r>
            <a:r>
              <a:rPr lang="en-US" dirty="0" err="1" smtClean="0"/>
              <a:t>kann</a:t>
            </a:r>
            <a:r>
              <a:rPr lang="en-US" dirty="0" smtClean="0"/>
              <a:t>.</a:t>
            </a:r>
          </a:p>
          <a:p>
            <a:pPr>
              <a:defRPr/>
            </a:pPr>
            <a:r>
              <a:rPr lang="en-US" dirty="0"/>
              <a:t> </a:t>
            </a:r>
            <a:r>
              <a:rPr lang="en-US" dirty="0" err="1" smtClean="0"/>
              <a:t>Jeder</a:t>
            </a:r>
            <a:r>
              <a:rPr lang="en-US" dirty="0" smtClean="0"/>
              <a:t> </a:t>
            </a:r>
            <a:r>
              <a:rPr lang="en-US" dirty="0" err="1" smtClean="0"/>
              <a:t>selbst</a:t>
            </a:r>
            <a:r>
              <a:rPr lang="en-US" dirty="0" smtClean="0"/>
              <a:t> </a:t>
            </a:r>
            <a:r>
              <a:rPr lang="en-US" dirty="0" err="1" smtClean="0"/>
              <a:t>angelegte</a:t>
            </a:r>
            <a:r>
              <a:rPr lang="en-US" dirty="0" smtClean="0"/>
              <a:t> Task </a:t>
            </a:r>
            <a:r>
              <a:rPr lang="en-US" dirty="0" err="1" smtClean="0"/>
              <a:t>vermindert</a:t>
            </a:r>
            <a:r>
              <a:rPr lang="en-US" dirty="0" smtClean="0"/>
              <a:t> die </a:t>
            </a:r>
            <a:r>
              <a:rPr lang="en-US" dirty="0" err="1" smtClean="0"/>
              <a:t>Anzahl</a:t>
            </a:r>
            <a:r>
              <a:rPr lang="en-US" dirty="0" smtClean="0"/>
              <a:t> der </a:t>
            </a:r>
            <a:r>
              <a:rPr lang="en-US" dirty="0" err="1" smtClean="0"/>
              <a:t>verfügbaren</a:t>
            </a:r>
            <a:r>
              <a:rPr lang="en-US" dirty="0" smtClean="0"/>
              <a:t> Threads um 1</a:t>
            </a:r>
          </a:p>
          <a:p>
            <a:pPr>
              <a:defRPr/>
            </a:pPr>
            <a:r>
              <a:rPr lang="en-US" dirty="0" smtClean="0"/>
              <a:t>Der Pool </a:t>
            </a:r>
            <a:r>
              <a:rPr lang="en-US" dirty="0" err="1" smtClean="0"/>
              <a:t>kann</a:t>
            </a:r>
            <a:r>
              <a:rPr lang="en-US" dirty="0" smtClean="0"/>
              <a:t> </a:t>
            </a:r>
            <a:r>
              <a:rPr lang="en-US" dirty="0" err="1" smtClean="0"/>
              <a:t>mit</a:t>
            </a:r>
            <a:r>
              <a:rPr lang="en-US" dirty="0" smtClean="0"/>
              <a:t> </a:t>
            </a:r>
            <a:r>
              <a:rPr lang="en-US" dirty="0" err="1" smtClean="0"/>
              <a:t>SetMinThreads</a:t>
            </a:r>
            <a:r>
              <a:rPr lang="en-US" dirty="0" smtClean="0"/>
              <a:t>() und </a:t>
            </a:r>
            <a:r>
              <a:rPr lang="en-US" dirty="0" err="1" smtClean="0"/>
              <a:t>SetMaxThreads</a:t>
            </a:r>
            <a:r>
              <a:rPr lang="en-US" dirty="0" smtClean="0"/>
              <a:t>() </a:t>
            </a:r>
            <a:r>
              <a:rPr lang="en-US" dirty="0" err="1" smtClean="0"/>
              <a:t>unkonfiguriert</a:t>
            </a:r>
            <a:r>
              <a:rPr lang="en-US" dirty="0" smtClean="0"/>
              <a:t> </a:t>
            </a:r>
            <a:r>
              <a:rPr lang="en-US" dirty="0" err="1" smtClean="0"/>
              <a:t>werden</a:t>
            </a:r>
            <a:r>
              <a:rPr lang="en-US" dirty="0" smtClean="0"/>
              <a:t>. </a:t>
            </a:r>
            <a:r>
              <a:rPr lang="en-US" dirty="0" err="1" smtClean="0"/>
              <a:t>Hierzu</a:t>
            </a:r>
            <a:r>
              <a:rPr lang="en-US" dirty="0" smtClean="0"/>
              <a:t> </a:t>
            </a:r>
            <a:r>
              <a:rPr lang="en-US" dirty="0" err="1" smtClean="0"/>
              <a:t>sollte</a:t>
            </a:r>
            <a:r>
              <a:rPr lang="en-US" dirty="0" smtClean="0"/>
              <a:t> man </a:t>
            </a:r>
            <a:r>
              <a:rPr lang="en-US" dirty="0" err="1" smtClean="0"/>
              <a:t>aber</a:t>
            </a:r>
            <a:r>
              <a:rPr lang="en-US" dirty="0" smtClean="0"/>
              <a:t> </a:t>
            </a:r>
            <a:r>
              <a:rPr lang="en-US" dirty="0" err="1" smtClean="0"/>
              <a:t>gute</a:t>
            </a:r>
            <a:r>
              <a:rPr lang="en-US" dirty="0" smtClean="0"/>
              <a:t> </a:t>
            </a:r>
            <a:r>
              <a:rPr lang="en-US" dirty="0" err="1" smtClean="0"/>
              <a:t>Gründe</a:t>
            </a:r>
            <a:r>
              <a:rPr lang="en-US" dirty="0" smtClean="0"/>
              <a:t> </a:t>
            </a:r>
            <a:r>
              <a:rPr lang="en-US" dirty="0" err="1" smtClean="0"/>
              <a:t>haben</a:t>
            </a:r>
            <a:r>
              <a:rPr lang="en-US" dirty="0" smtClean="0"/>
              <a:t> da der Pool </a:t>
            </a:r>
            <a:r>
              <a:rPr lang="en-US" dirty="0" err="1" smtClean="0"/>
              <a:t>vom</a:t>
            </a:r>
            <a:r>
              <a:rPr lang="en-US" dirty="0" smtClean="0"/>
              <a:t> System </a:t>
            </a:r>
            <a:r>
              <a:rPr lang="en-US" dirty="0" err="1" smtClean="0"/>
              <a:t>automatisch</a:t>
            </a:r>
            <a:r>
              <a:rPr lang="en-US" dirty="0" smtClean="0"/>
              <a:t> </a:t>
            </a:r>
            <a:r>
              <a:rPr lang="en-US" dirty="0" err="1" smtClean="0"/>
              <a:t>mit</a:t>
            </a:r>
            <a:r>
              <a:rPr lang="en-US" dirty="0" smtClean="0"/>
              <a:t> </a:t>
            </a:r>
            <a:r>
              <a:rPr lang="en-US" dirty="0" err="1" smtClean="0"/>
              <a:t>sinnvollen</a:t>
            </a:r>
            <a:r>
              <a:rPr lang="en-US" dirty="0" smtClean="0"/>
              <a:t> </a:t>
            </a:r>
            <a:r>
              <a:rPr lang="en-US" dirty="0" err="1" smtClean="0"/>
              <a:t>Werten</a:t>
            </a:r>
            <a:r>
              <a:rPr lang="en-US" dirty="0" smtClean="0"/>
              <a:t> </a:t>
            </a:r>
            <a:r>
              <a:rPr lang="en-US" dirty="0" err="1" smtClean="0"/>
              <a:t>initialisiert</a:t>
            </a:r>
            <a:r>
              <a:rPr lang="en-US" dirty="0" smtClean="0"/>
              <a:t> </a:t>
            </a:r>
            <a:r>
              <a:rPr lang="en-US" dirty="0" err="1" smtClean="0"/>
              <a:t>wird</a:t>
            </a:r>
            <a:r>
              <a:rPr lang="en-US" dirty="0" smtClean="0"/>
              <a:t> (</a:t>
            </a:r>
            <a:r>
              <a:rPr lang="en-US" dirty="0" err="1" smtClean="0"/>
              <a:t>abhängig</a:t>
            </a:r>
            <a:r>
              <a:rPr lang="en-US" dirty="0" smtClean="0"/>
              <a:t> </a:t>
            </a:r>
            <a:r>
              <a:rPr lang="en-US" dirty="0" err="1" smtClean="0"/>
              <a:t>vom</a:t>
            </a:r>
            <a:r>
              <a:rPr lang="en-US" dirty="0" smtClean="0"/>
              <a:t> </a:t>
            </a:r>
            <a:r>
              <a:rPr lang="en-US" dirty="0" err="1" smtClean="0"/>
              <a:t>verfügbaren</a:t>
            </a:r>
            <a:r>
              <a:rPr lang="en-US" dirty="0" smtClean="0"/>
              <a:t> Speicher und den </a:t>
            </a:r>
            <a:r>
              <a:rPr lang="en-US" dirty="0" err="1" smtClean="0"/>
              <a:t>Prozessorkernen</a:t>
            </a:r>
            <a:r>
              <a:rPr lang="en-US" dirty="0" smtClean="0"/>
              <a:t>)</a:t>
            </a:r>
          </a:p>
          <a:p>
            <a:pPr>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spTree>
    <p:extLst>
      <p:ext uri="{BB962C8B-B14F-4D97-AF65-F5344CB8AC3E}">
        <p14:creationId xmlns:p14="http://schemas.microsoft.com/office/powerpoint/2010/main" val="407211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a:t>Tasks </a:t>
            </a:r>
            <a:r>
              <a:rPr lang="en-US" dirty="0" err="1"/>
              <a:t>anlegen</a:t>
            </a:r>
            <a:r>
              <a:rPr lang="en-US" dirty="0"/>
              <a:t> </a:t>
            </a:r>
            <a:r>
              <a:rPr lang="en-US" dirty="0" err="1"/>
              <a:t>mit</a:t>
            </a:r>
            <a:r>
              <a:rPr lang="en-US" dirty="0"/>
              <a:t> Parameter</a:t>
            </a:r>
          </a:p>
          <a:p>
            <a:pPr>
              <a:defRPr/>
            </a:pP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Schritt</a:t>
            </a:r>
            <a:r>
              <a:rPr lang="en-US" dirty="0" smtClean="0"/>
              <a:t> 1: </a:t>
            </a:r>
            <a:r>
              <a:rPr lang="en-US" dirty="0" err="1" smtClean="0"/>
              <a:t>Methode</a:t>
            </a:r>
            <a:r>
              <a:rPr lang="en-US" dirty="0" smtClean="0"/>
              <a:t> </a:t>
            </a:r>
            <a:r>
              <a:rPr lang="en-US" dirty="0" err="1" smtClean="0"/>
              <a:t>doWork</a:t>
            </a:r>
            <a:r>
              <a:rPr lang="en-US" dirty="0" smtClean="0"/>
              <a:t>() </a:t>
            </a:r>
            <a:r>
              <a:rPr lang="en-US" dirty="0" err="1" smtClean="0"/>
              <a:t>implementieren</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err="1" smtClean="0"/>
              <a:t>Schritt</a:t>
            </a:r>
            <a:r>
              <a:rPr lang="en-US" dirty="0" smtClean="0"/>
              <a:t> 2: </a:t>
            </a:r>
            <a:r>
              <a:rPr lang="en-US" dirty="0" err="1" smtClean="0"/>
              <a:t>Hauptthread</a:t>
            </a:r>
            <a:r>
              <a:rPr lang="en-US" dirty="0" smtClean="0"/>
              <a:t> </a:t>
            </a:r>
            <a:r>
              <a:rPr lang="en-US" dirty="0" err="1" smtClean="0"/>
              <a:t>implementieren</a:t>
            </a:r>
            <a:endParaRPr lang="en-US" dirty="0" smtClean="0"/>
          </a:p>
          <a:p>
            <a:pPr>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2" name="Grafik 1"/>
          <p:cNvPicPr>
            <a:picLocks noChangeAspect="1"/>
          </p:cNvPicPr>
          <p:nvPr/>
        </p:nvPicPr>
        <p:blipFill>
          <a:blip r:embed="rId2"/>
          <a:stretch>
            <a:fillRect/>
          </a:stretch>
        </p:blipFill>
        <p:spPr>
          <a:xfrm>
            <a:off x="1177207" y="2428875"/>
            <a:ext cx="4133850" cy="666750"/>
          </a:xfrm>
          <a:prstGeom prst="rect">
            <a:avLst/>
          </a:prstGeom>
        </p:spPr>
      </p:pic>
      <p:pic>
        <p:nvPicPr>
          <p:cNvPr id="4" name="Grafik 3"/>
          <p:cNvPicPr>
            <a:picLocks noChangeAspect="1"/>
          </p:cNvPicPr>
          <p:nvPr/>
        </p:nvPicPr>
        <p:blipFill>
          <a:blip r:embed="rId3"/>
          <a:stretch>
            <a:fillRect/>
          </a:stretch>
        </p:blipFill>
        <p:spPr>
          <a:xfrm>
            <a:off x="1177207" y="3890507"/>
            <a:ext cx="2514600" cy="2209800"/>
          </a:xfrm>
          <a:prstGeom prst="rect">
            <a:avLst/>
          </a:prstGeom>
        </p:spPr>
      </p:pic>
    </p:spTree>
    <p:extLst>
      <p:ext uri="{BB962C8B-B14F-4D97-AF65-F5344CB8AC3E}">
        <p14:creationId xmlns:p14="http://schemas.microsoft.com/office/powerpoint/2010/main" val="262407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a:t>Tasks </a:t>
            </a:r>
            <a:r>
              <a:rPr lang="en-US" dirty="0" err="1"/>
              <a:t>anlegen</a:t>
            </a:r>
            <a:r>
              <a:rPr lang="en-US" dirty="0"/>
              <a:t> </a:t>
            </a:r>
            <a:r>
              <a:rPr lang="en-US" dirty="0" err="1"/>
              <a:t>mit</a:t>
            </a:r>
            <a:r>
              <a:rPr lang="en-US" dirty="0"/>
              <a:t> </a:t>
            </a:r>
            <a:r>
              <a:rPr lang="en-US" dirty="0" smtClean="0"/>
              <a:t>Parameter</a:t>
            </a:r>
            <a:r>
              <a:rPr lang="en-US" dirty="0"/>
              <a:t> </a:t>
            </a:r>
            <a:r>
              <a:rPr lang="en-US" dirty="0" smtClean="0"/>
              <a:t>(2)</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Wenn</a:t>
            </a:r>
            <a:r>
              <a:rPr lang="en-US" dirty="0" smtClean="0"/>
              <a:t> </a:t>
            </a:r>
            <a:r>
              <a:rPr lang="en-US" dirty="0" err="1" smtClean="0"/>
              <a:t>wir</a:t>
            </a:r>
            <a:r>
              <a:rPr lang="en-US" dirty="0" smtClean="0"/>
              <a:t> </a:t>
            </a:r>
            <a:r>
              <a:rPr lang="en-US" dirty="0" err="1" smtClean="0"/>
              <a:t>einen</a:t>
            </a:r>
            <a:r>
              <a:rPr lang="en-US" dirty="0" smtClean="0"/>
              <a:t> Parameter </a:t>
            </a:r>
            <a:r>
              <a:rPr lang="en-US" dirty="0" err="1" smtClean="0"/>
              <a:t>übergeben</a:t>
            </a:r>
            <a:r>
              <a:rPr lang="en-US" dirty="0" smtClean="0"/>
              <a:t> </a:t>
            </a:r>
            <a:r>
              <a:rPr lang="en-US" dirty="0" err="1" smtClean="0"/>
              <a:t>möchten</a:t>
            </a:r>
            <a:r>
              <a:rPr lang="en-US" dirty="0" smtClean="0"/>
              <a:t>, </a:t>
            </a:r>
            <a:r>
              <a:rPr lang="en-US" dirty="0" err="1" smtClean="0"/>
              <a:t>dann</a:t>
            </a:r>
            <a:r>
              <a:rPr lang="en-US" dirty="0" smtClean="0"/>
              <a:t> </a:t>
            </a:r>
            <a:r>
              <a:rPr lang="en-US" dirty="0" err="1" smtClean="0"/>
              <a:t>müssen</a:t>
            </a:r>
            <a:r>
              <a:rPr lang="en-US" dirty="0" smtClean="0"/>
              <a:t> </a:t>
            </a:r>
            <a:r>
              <a:rPr lang="en-US" dirty="0" err="1" smtClean="0"/>
              <a:t>wir</a:t>
            </a:r>
            <a:r>
              <a:rPr lang="en-US" dirty="0" smtClean="0"/>
              <a:t> den </a:t>
            </a:r>
            <a:r>
              <a:rPr lang="en-US" dirty="0" err="1" smtClean="0"/>
              <a:t>Typ</a:t>
            </a:r>
            <a:r>
              <a:rPr lang="en-US" dirty="0" smtClean="0"/>
              <a:t> Object </a:t>
            </a:r>
            <a:r>
              <a:rPr lang="en-US" dirty="0" err="1" smtClean="0"/>
              <a:t>verwenden</a:t>
            </a:r>
            <a:r>
              <a:rPr lang="en-US" dirty="0" smtClean="0"/>
              <a:t>. </a:t>
            </a:r>
            <a:r>
              <a:rPr lang="en-US" dirty="0" err="1" smtClean="0"/>
              <a:t>Im</a:t>
            </a:r>
            <a:r>
              <a:rPr lang="en-US" dirty="0" smtClean="0"/>
              <a:t> Task </a:t>
            </a:r>
            <a:r>
              <a:rPr lang="en-US" dirty="0" err="1" smtClean="0"/>
              <a:t>selber</a:t>
            </a:r>
            <a:r>
              <a:rPr lang="en-US" dirty="0" smtClean="0"/>
              <a:t> </a:t>
            </a:r>
            <a:r>
              <a:rPr lang="en-US" dirty="0" err="1" smtClean="0"/>
              <a:t>kann</a:t>
            </a:r>
            <a:r>
              <a:rPr lang="en-US" dirty="0" smtClean="0"/>
              <a:t> der Parameter </a:t>
            </a:r>
            <a:r>
              <a:rPr lang="en-US" dirty="0" err="1" smtClean="0"/>
              <a:t>bei</a:t>
            </a:r>
            <a:r>
              <a:rPr lang="en-US" dirty="0" smtClean="0"/>
              <a:t> </a:t>
            </a:r>
            <a:r>
              <a:rPr lang="en-US" dirty="0" err="1" smtClean="0"/>
              <a:t>Bedarf</a:t>
            </a:r>
            <a:r>
              <a:rPr lang="en-US" dirty="0" smtClean="0"/>
              <a:t> </a:t>
            </a:r>
            <a:r>
              <a:rPr lang="en-US" dirty="0" err="1" smtClean="0"/>
              <a:t>gecastet</a:t>
            </a:r>
            <a:r>
              <a:rPr lang="en-US" dirty="0" smtClean="0"/>
              <a:t> </a:t>
            </a:r>
            <a:r>
              <a:rPr lang="en-US" dirty="0" err="1" smtClean="0"/>
              <a:t>werden</a:t>
            </a:r>
            <a:r>
              <a:rPr lang="en-US" dirty="0" smtClean="0"/>
              <a:t>. </a:t>
            </a:r>
            <a:r>
              <a:rPr lang="en-US" dirty="0" err="1" smtClean="0"/>
              <a:t>Im</a:t>
            </a:r>
            <a:r>
              <a:rPr lang="en-US" dirty="0" smtClean="0"/>
              <a:t> </a:t>
            </a:r>
            <a:r>
              <a:rPr lang="en-US" dirty="0" err="1" smtClean="0"/>
              <a:t>folgenden</a:t>
            </a:r>
            <a:r>
              <a:rPr lang="en-US" dirty="0" smtClean="0"/>
              <a:t> </a:t>
            </a:r>
            <a:r>
              <a:rPr lang="en-US" dirty="0" err="1" smtClean="0"/>
              <a:t>Beispiel</a:t>
            </a:r>
            <a:r>
              <a:rPr lang="en-US" dirty="0" smtClean="0"/>
              <a:t> </a:t>
            </a:r>
            <a:r>
              <a:rPr lang="en-US" dirty="0" err="1" smtClean="0"/>
              <a:t>verändern</a:t>
            </a:r>
            <a:r>
              <a:rPr lang="en-US" dirty="0" smtClean="0"/>
              <a:t> </a:t>
            </a:r>
            <a:r>
              <a:rPr lang="en-US" dirty="0" err="1" smtClean="0"/>
              <a:t>wir</a:t>
            </a:r>
            <a:r>
              <a:rPr lang="en-US" dirty="0" smtClean="0"/>
              <a:t> nun die </a:t>
            </a:r>
            <a:r>
              <a:rPr lang="en-US" dirty="0" err="1" smtClean="0"/>
              <a:t>statische</a:t>
            </a:r>
            <a:r>
              <a:rPr lang="en-US" dirty="0" smtClean="0"/>
              <a:t> </a:t>
            </a:r>
            <a:r>
              <a:rPr lang="en-US" dirty="0" err="1" smtClean="0"/>
              <a:t>Methode</a:t>
            </a:r>
            <a:r>
              <a:rPr lang="en-US" dirty="0" smtClean="0"/>
              <a:t> </a:t>
            </a:r>
            <a:r>
              <a:rPr lang="en-US" dirty="0" err="1" smtClean="0"/>
              <a:t>doWork</a:t>
            </a:r>
            <a:r>
              <a:rPr lang="en-US" dirty="0" smtClean="0"/>
              <a:t>() </a:t>
            </a:r>
            <a:r>
              <a:rPr lang="en-US" dirty="0" err="1" smtClean="0"/>
              <a:t>damit</a:t>
            </a:r>
            <a:r>
              <a:rPr lang="en-US" dirty="0" smtClean="0"/>
              <a:t> </a:t>
            </a:r>
            <a:r>
              <a:rPr lang="en-US" dirty="0" err="1" smtClean="0"/>
              <a:t>ein</a:t>
            </a:r>
            <a:r>
              <a:rPr lang="en-US" dirty="0" smtClean="0"/>
              <a:t> Object </a:t>
            </a:r>
            <a:r>
              <a:rPr lang="en-US" dirty="0" err="1" smtClean="0"/>
              <a:t>übergeben</a:t>
            </a:r>
            <a:r>
              <a:rPr lang="en-US" dirty="0" smtClean="0"/>
              <a:t> </a:t>
            </a:r>
            <a:r>
              <a:rPr lang="en-US" dirty="0" err="1" smtClean="0"/>
              <a:t>werden</a:t>
            </a:r>
            <a:r>
              <a:rPr lang="en-US" dirty="0" smtClean="0"/>
              <a:t> </a:t>
            </a:r>
            <a:r>
              <a:rPr lang="en-US" dirty="0" err="1" smtClean="0"/>
              <a:t>kann</a:t>
            </a:r>
            <a:r>
              <a:rPr lang="en-US" dirty="0" smtClean="0"/>
              <a:t>. </a:t>
            </a:r>
            <a:r>
              <a:rPr lang="en-US" dirty="0" err="1" smtClean="0"/>
              <a:t>Wir</a:t>
            </a:r>
            <a:r>
              <a:rPr lang="en-US" dirty="0" smtClean="0"/>
              <a:t> </a:t>
            </a:r>
            <a:r>
              <a:rPr lang="en-US" dirty="0" err="1" smtClean="0"/>
              <a:t>verändern</a:t>
            </a:r>
            <a:r>
              <a:rPr lang="en-US" dirty="0" smtClean="0"/>
              <a:t> </a:t>
            </a:r>
            <a:r>
              <a:rPr lang="en-US" dirty="0" err="1" smtClean="0"/>
              <a:t>auch</a:t>
            </a:r>
            <a:r>
              <a:rPr lang="en-US" dirty="0" smtClean="0"/>
              <a:t> die </a:t>
            </a:r>
            <a:r>
              <a:rPr lang="en-US" dirty="0" err="1" smtClean="0"/>
              <a:t>Erzeugung</a:t>
            </a:r>
            <a:r>
              <a:rPr lang="en-US" dirty="0" smtClean="0"/>
              <a:t> des Tasks </a:t>
            </a:r>
            <a:r>
              <a:rPr lang="en-US" dirty="0" err="1" smtClean="0"/>
              <a:t>indem</a:t>
            </a:r>
            <a:r>
              <a:rPr lang="en-US" dirty="0" smtClean="0"/>
              <a:t> </a:t>
            </a:r>
            <a:r>
              <a:rPr lang="en-US" dirty="0" err="1" smtClean="0"/>
              <a:t>wir</a:t>
            </a:r>
            <a:r>
              <a:rPr lang="en-US" dirty="0" smtClean="0"/>
              <a:t> </a:t>
            </a:r>
            <a:r>
              <a:rPr lang="en-US" dirty="0" err="1" smtClean="0"/>
              <a:t>einen</a:t>
            </a:r>
            <a:r>
              <a:rPr lang="en-US" dirty="0" smtClean="0"/>
              <a:t> Parameter (</a:t>
            </a:r>
            <a:r>
              <a:rPr lang="en-US" dirty="0" err="1" smtClean="0"/>
              <a:t>hier</a:t>
            </a:r>
            <a:r>
              <a:rPr lang="en-US" dirty="0" smtClean="0"/>
              <a:t> der </a:t>
            </a:r>
            <a:r>
              <a:rPr lang="en-US" dirty="0" err="1" smtClean="0"/>
              <a:t>Int</a:t>
            </a:r>
            <a:r>
              <a:rPr lang="en-US" dirty="0" smtClean="0"/>
              <a:t>-Wert 23) </a:t>
            </a:r>
            <a:r>
              <a:rPr lang="en-US" dirty="0" err="1" smtClean="0"/>
              <a:t>hinzufügen</a:t>
            </a:r>
            <a:r>
              <a:rPr lang="en-US" dirty="0" smtClean="0"/>
              <a:t>.</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endParaRPr lang="en-US" dirty="0" smtClean="0"/>
          </a:p>
          <a:p>
            <a:pPr>
              <a:defRPr/>
            </a:pPr>
            <a:r>
              <a:rPr lang="en-US" dirty="0" err="1" smtClean="0"/>
              <a:t>Ausgabe</a:t>
            </a:r>
            <a:r>
              <a:rPr lang="en-US" dirty="0" smtClean="0"/>
              <a:t>:</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4" name="Grafik 3"/>
          <p:cNvPicPr>
            <a:picLocks noChangeAspect="1"/>
          </p:cNvPicPr>
          <p:nvPr/>
        </p:nvPicPr>
        <p:blipFill>
          <a:blip r:embed="rId2"/>
          <a:stretch>
            <a:fillRect/>
          </a:stretch>
        </p:blipFill>
        <p:spPr>
          <a:xfrm>
            <a:off x="1031081" y="3126932"/>
            <a:ext cx="7096125" cy="2790825"/>
          </a:xfrm>
          <a:prstGeom prst="rect">
            <a:avLst/>
          </a:prstGeom>
        </p:spPr>
      </p:pic>
      <p:pic>
        <p:nvPicPr>
          <p:cNvPr id="5" name="Grafik 4"/>
          <p:cNvPicPr>
            <a:picLocks noChangeAspect="1"/>
          </p:cNvPicPr>
          <p:nvPr/>
        </p:nvPicPr>
        <p:blipFill>
          <a:blip r:embed="rId3"/>
          <a:stretch>
            <a:fillRect/>
          </a:stretch>
        </p:blipFill>
        <p:spPr>
          <a:xfrm>
            <a:off x="2206625" y="5772108"/>
            <a:ext cx="2543175" cy="752475"/>
          </a:xfrm>
          <a:prstGeom prst="rect">
            <a:avLst/>
          </a:prstGeom>
        </p:spPr>
      </p:pic>
    </p:spTree>
    <p:extLst>
      <p:ext uri="{BB962C8B-B14F-4D97-AF65-F5344CB8AC3E}">
        <p14:creationId xmlns:p14="http://schemas.microsoft.com/office/powerpoint/2010/main" val="44527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 </a:t>
            </a:r>
            <a:r>
              <a:rPr lang="en-US" dirty="0" err="1" smtClean="0"/>
              <a:t>mit</a:t>
            </a:r>
            <a:r>
              <a:rPr lang="en-US" dirty="0" smtClean="0"/>
              <a:t> </a:t>
            </a:r>
            <a:r>
              <a:rPr lang="en-US" dirty="0" err="1" smtClean="0"/>
              <a:t>Rückgabewert</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Damit</a:t>
            </a:r>
            <a:r>
              <a:rPr lang="en-US" dirty="0" smtClean="0"/>
              <a:t> </a:t>
            </a:r>
            <a:r>
              <a:rPr lang="en-US" dirty="0" err="1" smtClean="0"/>
              <a:t>ein</a:t>
            </a:r>
            <a:r>
              <a:rPr lang="en-US" dirty="0" smtClean="0"/>
              <a:t> Task </a:t>
            </a:r>
            <a:r>
              <a:rPr lang="en-US" dirty="0" err="1" smtClean="0"/>
              <a:t>einen</a:t>
            </a:r>
            <a:r>
              <a:rPr lang="en-US" dirty="0" smtClean="0"/>
              <a:t> Wert </a:t>
            </a:r>
            <a:r>
              <a:rPr lang="en-US" dirty="0" err="1" smtClean="0"/>
              <a:t>zurückgeben</a:t>
            </a:r>
            <a:r>
              <a:rPr lang="en-US" dirty="0" smtClean="0"/>
              <a:t> </a:t>
            </a:r>
            <a:r>
              <a:rPr lang="en-US" dirty="0" err="1" smtClean="0"/>
              <a:t>kann</a:t>
            </a:r>
            <a:r>
              <a:rPr lang="en-US" dirty="0" smtClean="0"/>
              <a:t> </a:t>
            </a:r>
            <a:r>
              <a:rPr lang="en-US" dirty="0" err="1" smtClean="0"/>
              <a:t>wird</a:t>
            </a:r>
            <a:r>
              <a:rPr lang="en-US" dirty="0" smtClean="0"/>
              <a:t> die </a:t>
            </a:r>
            <a:r>
              <a:rPr lang="en-US" dirty="0" err="1" smtClean="0"/>
              <a:t>Methode</a:t>
            </a:r>
            <a:r>
              <a:rPr lang="en-US" dirty="0" smtClean="0"/>
              <a:t> </a:t>
            </a:r>
            <a:r>
              <a:rPr lang="en-US" dirty="0" err="1" smtClean="0"/>
              <a:t>einfach</a:t>
            </a:r>
            <a:r>
              <a:rPr lang="en-US" dirty="0" smtClean="0"/>
              <a:t> </a:t>
            </a:r>
            <a:r>
              <a:rPr lang="en-US" dirty="0" err="1" smtClean="0"/>
              <a:t>ganz</a:t>
            </a:r>
            <a:r>
              <a:rPr lang="en-US" dirty="0" smtClean="0"/>
              <a:t> normal </a:t>
            </a:r>
            <a:r>
              <a:rPr lang="en-US" dirty="0" err="1" smtClean="0"/>
              <a:t>mit</a:t>
            </a:r>
            <a:r>
              <a:rPr lang="en-US" dirty="0" smtClean="0"/>
              <a:t> </a:t>
            </a:r>
            <a:r>
              <a:rPr lang="en-US" dirty="0" err="1" smtClean="0"/>
              <a:t>dem</a:t>
            </a:r>
            <a:r>
              <a:rPr lang="en-US" dirty="0" smtClean="0"/>
              <a:t> </a:t>
            </a:r>
            <a:r>
              <a:rPr lang="en-US" dirty="0" err="1" smtClean="0"/>
              <a:t>passenden</a:t>
            </a:r>
            <a:r>
              <a:rPr lang="en-US" dirty="0" smtClean="0"/>
              <a:t> </a:t>
            </a:r>
            <a:r>
              <a:rPr lang="en-US" dirty="0" err="1" smtClean="0"/>
              <a:t>Returntyp</a:t>
            </a:r>
            <a:r>
              <a:rPr lang="en-US" dirty="0" smtClean="0"/>
              <a:t> </a:t>
            </a:r>
            <a:r>
              <a:rPr lang="en-US" dirty="0" err="1" smtClean="0"/>
              <a:t>definiert</a:t>
            </a:r>
            <a:r>
              <a:rPr lang="en-US" dirty="0" smtClean="0"/>
              <a:t>. </a:t>
            </a:r>
            <a:r>
              <a:rPr lang="en-US" dirty="0" err="1" smtClean="0"/>
              <a:t>Im</a:t>
            </a:r>
            <a:r>
              <a:rPr lang="en-US" dirty="0" smtClean="0"/>
              <a:t> </a:t>
            </a:r>
            <a:r>
              <a:rPr lang="en-US" dirty="0" err="1" smtClean="0"/>
              <a:t>folgenden</a:t>
            </a:r>
            <a:r>
              <a:rPr lang="en-US" dirty="0" smtClean="0"/>
              <a:t> </a:t>
            </a:r>
            <a:r>
              <a:rPr lang="en-US" dirty="0" err="1" smtClean="0"/>
              <a:t>Beispiel</a:t>
            </a:r>
            <a:r>
              <a:rPr lang="en-US" dirty="0" smtClean="0"/>
              <a:t> </a:t>
            </a:r>
            <a:r>
              <a:rPr lang="en-US" dirty="0" err="1" smtClean="0"/>
              <a:t>soll</a:t>
            </a:r>
            <a:r>
              <a:rPr lang="en-US" dirty="0" smtClean="0"/>
              <a:t> </a:t>
            </a:r>
            <a:r>
              <a:rPr lang="en-US" dirty="0" err="1" smtClean="0"/>
              <a:t>unsere</a:t>
            </a:r>
            <a:r>
              <a:rPr lang="en-US" dirty="0" smtClean="0"/>
              <a:t> </a:t>
            </a:r>
            <a:r>
              <a:rPr lang="en-US" dirty="0" err="1" smtClean="0"/>
              <a:t>Methode</a:t>
            </a:r>
            <a:r>
              <a:rPr lang="en-US" dirty="0" smtClean="0"/>
              <a:t> </a:t>
            </a:r>
            <a:r>
              <a:rPr lang="en-US" dirty="0" err="1" smtClean="0"/>
              <a:t>doWork</a:t>
            </a:r>
            <a:r>
              <a:rPr lang="en-US" dirty="0" smtClean="0"/>
              <a:t>() </a:t>
            </a:r>
            <a:r>
              <a:rPr lang="en-US" dirty="0" err="1" smtClean="0"/>
              <a:t>einfach</a:t>
            </a:r>
            <a:r>
              <a:rPr lang="en-US" dirty="0" smtClean="0"/>
              <a:t> den </a:t>
            </a:r>
            <a:r>
              <a:rPr lang="en-US" dirty="0" err="1" smtClean="0"/>
              <a:t>übergebenen</a:t>
            </a:r>
            <a:r>
              <a:rPr lang="en-US" dirty="0" smtClean="0"/>
              <a:t> Parameter </a:t>
            </a:r>
            <a:r>
              <a:rPr lang="en-US" dirty="0" err="1" smtClean="0"/>
              <a:t>mit</a:t>
            </a:r>
            <a:r>
              <a:rPr lang="en-US" dirty="0" smtClean="0"/>
              <a:t> 10 </a:t>
            </a:r>
            <a:r>
              <a:rPr lang="en-US" dirty="0" err="1" smtClean="0"/>
              <a:t>Multiplizieren</a:t>
            </a:r>
            <a:r>
              <a:rPr lang="en-US" dirty="0" smtClean="0"/>
              <a:t> und das </a:t>
            </a:r>
            <a:r>
              <a:rPr lang="en-US" dirty="0" err="1" smtClean="0"/>
              <a:t>Ergebnis</a:t>
            </a:r>
            <a:r>
              <a:rPr lang="en-US" dirty="0" smtClean="0"/>
              <a:t> an den </a:t>
            </a:r>
            <a:r>
              <a:rPr lang="en-US" dirty="0" err="1" smtClean="0"/>
              <a:t>Aufrufer</a:t>
            </a:r>
            <a:r>
              <a:rPr lang="en-US" dirty="0" smtClean="0"/>
              <a:t> </a:t>
            </a:r>
            <a:r>
              <a:rPr lang="en-US" dirty="0" err="1" smtClean="0"/>
              <a:t>übergeben</a:t>
            </a:r>
            <a:r>
              <a:rPr lang="en-US" dirty="0" smtClean="0"/>
              <a:t>.</a:t>
            </a:r>
          </a:p>
          <a:p>
            <a:pPr>
              <a:defRPr/>
            </a:pPr>
            <a:r>
              <a:rPr lang="en-US" dirty="0" smtClean="0"/>
              <a:t>Die </a:t>
            </a:r>
            <a:r>
              <a:rPr lang="en-US" dirty="0" err="1" smtClean="0"/>
              <a:t>Methode</a:t>
            </a:r>
            <a:r>
              <a:rPr lang="en-US" dirty="0" smtClean="0"/>
              <a:t> </a:t>
            </a:r>
            <a:r>
              <a:rPr lang="en-US" dirty="0" err="1" smtClean="0"/>
              <a:t>wird</a:t>
            </a:r>
            <a:r>
              <a:rPr lang="en-US" dirty="0" smtClean="0"/>
              <a:t> </a:t>
            </a:r>
            <a:r>
              <a:rPr lang="en-US" dirty="0" err="1" smtClean="0"/>
              <a:t>wie</a:t>
            </a:r>
            <a:r>
              <a:rPr lang="en-US" dirty="0"/>
              <a:t> </a:t>
            </a:r>
            <a:r>
              <a:rPr lang="en-US" dirty="0" err="1" smtClean="0"/>
              <a:t>folgt</a:t>
            </a:r>
            <a:r>
              <a:rPr lang="en-US" dirty="0" smtClean="0"/>
              <a:t> </a:t>
            </a:r>
            <a:r>
              <a:rPr lang="en-US" dirty="0" err="1" smtClean="0"/>
              <a:t>definiert</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err="1" smtClean="0"/>
              <a:t>Bei</a:t>
            </a:r>
            <a:r>
              <a:rPr lang="en-US" dirty="0" smtClean="0"/>
              <a:t> </a:t>
            </a:r>
            <a:r>
              <a:rPr lang="en-US" dirty="0" err="1" smtClean="0"/>
              <a:t>dem</a:t>
            </a:r>
            <a:r>
              <a:rPr lang="en-US" dirty="0" smtClean="0"/>
              <a:t> </a:t>
            </a:r>
            <a:r>
              <a:rPr lang="en-US" dirty="0" err="1" smtClean="0"/>
              <a:t>Erstellen</a:t>
            </a:r>
            <a:r>
              <a:rPr lang="en-US" dirty="0" smtClean="0"/>
              <a:t> des Task-</a:t>
            </a:r>
            <a:r>
              <a:rPr lang="en-US" dirty="0" err="1" smtClean="0"/>
              <a:t>Objekts</a:t>
            </a:r>
            <a:r>
              <a:rPr lang="en-US" dirty="0" smtClean="0"/>
              <a:t> muss </a:t>
            </a:r>
            <a:r>
              <a:rPr lang="en-US" dirty="0" err="1" smtClean="0"/>
              <a:t>aber</a:t>
            </a:r>
            <a:r>
              <a:rPr lang="en-US" dirty="0" smtClean="0"/>
              <a:t> nun </a:t>
            </a:r>
            <a:r>
              <a:rPr lang="en-US" dirty="0" err="1" smtClean="0"/>
              <a:t>ein</a:t>
            </a:r>
            <a:r>
              <a:rPr lang="en-US" dirty="0" smtClean="0"/>
              <a:t> so </a:t>
            </a:r>
            <a:r>
              <a:rPr lang="en-US" dirty="0" err="1" smtClean="0"/>
              <a:t>genannter</a:t>
            </a:r>
            <a:r>
              <a:rPr lang="en-US" dirty="0" smtClean="0"/>
              <a:t> Task of </a:t>
            </a:r>
            <a:r>
              <a:rPr lang="en-US" dirty="0" err="1" smtClean="0"/>
              <a:t>Int</a:t>
            </a:r>
            <a:r>
              <a:rPr lang="en-US" dirty="0" smtClean="0"/>
              <a:t> </a:t>
            </a:r>
            <a:r>
              <a:rPr lang="en-US" dirty="0" err="1" smtClean="0"/>
              <a:t>erstellt</a:t>
            </a:r>
            <a:r>
              <a:rPr lang="en-US" dirty="0" smtClean="0"/>
              <a:t> </a:t>
            </a:r>
            <a:r>
              <a:rPr lang="en-US" dirty="0" err="1" smtClean="0"/>
              <a:t>werden</a:t>
            </a:r>
            <a:r>
              <a:rPr lang="en-US" dirty="0" smtClean="0"/>
              <a:t>. Dies </a:t>
            </a:r>
            <a:r>
              <a:rPr lang="en-US" dirty="0" err="1" smtClean="0"/>
              <a:t>erreicht</a:t>
            </a:r>
            <a:r>
              <a:rPr lang="en-US" dirty="0" smtClean="0"/>
              <a:t> man </a:t>
            </a:r>
            <a:r>
              <a:rPr lang="en-US" dirty="0" err="1" smtClean="0"/>
              <a:t>mit</a:t>
            </a:r>
            <a:r>
              <a:rPr lang="en-US" dirty="0" smtClean="0"/>
              <a:t> der Definition Task&lt;</a:t>
            </a:r>
            <a:r>
              <a:rPr lang="en-US" dirty="0" err="1" smtClean="0"/>
              <a:t>int</a:t>
            </a:r>
            <a:r>
              <a:rPr lang="en-US" dirty="0" smtClean="0"/>
              <a:t>&gt;</a:t>
            </a:r>
            <a:endParaRPr lang="en-US" dirty="0"/>
          </a:p>
          <a:p>
            <a:pPr marL="0" indent="0">
              <a:buNone/>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2" name="Grafik 1"/>
          <p:cNvPicPr>
            <a:picLocks noChangeAspect="1"/>
          </p:cNvPicPr>
          <p:nvPr/>
        </p:nvPicPr>
        <p:blipFill>
          <a:blip r:embed="rId2"/>
          <a:stretch>
            <a:fillRect/>
          </a:stretch>
        </p:blipFill>
        <p:spPr>
          <a:xfrm>
            <a:off x="992981" y="3271091"/>
            <a:ext cx="7172325" cy="1285875"/>
          </a:xfrm>
          <a:prstGeom prst="rect">
            <a:avLst/>
          </a:prstGeom>
        </p:spPr>
      </p:pic>
    </p:spTree>
    <p:extLst>
      <p:ext uri="{BB962C8B-B14F-4D97-AF65-F5344CB8AC3E}">
        <p14:creationId xmlns:p14="http://schemas.microsoft.com/office/powerpoint/2010/main" val="96039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 </a:t>
            </a:r>
            <a:r>
              <a:rPr lang="en-US" dirty="0" err="1" smtClean="0"/>
              <a:t>mit</a:t>
            </a:r>
            <a:r>
              <a:rPr lang="en-US" dirty="0" smtClean="0"/>
              <a:t> </a:t>
            </a:r>
            <a:r>
              <a:rPr lang="en-US" dirty="0" err="1" smtClean="0"/>
              <a:t>Rückgabewert</a:t>
            </a:r>
            <a:r>
              <a:rPr lang="en-US" dirty="0" smtClean="0"/>
              <a:t> (2)</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Nach</a:t>
            </a:r>
            <a:r>
              <a:rPr lang="en-US" dirty="0" smtClean="0"/>
              <a:t> </a:t>
            </a:r>
            <a:r>
              <a:rPr lang="en-US" dirty="0" err="1" smtClean="0"/>
              <a:t>dem</a:t>
            </a:r>
            <a:r>
              <a:rPr lang="en-US" dirty="0" smtClean="0"/>
              <a:t> </a:t>
            </a:r>
            <a:r>
              <a:rPr lang="en-US" dirty="0" err="1" smtClean="0"/>
              <a:t>Ende</a:t>
            </a:r>
            <a:r>
              <a:rPr lang="en-US" dirty="0" smtClean="0"/>
              <a:t> des Tasks </a:t>
            </a:r>
            <a:r>
              <a:rPr lang="en-US" dirty="0" err="1" smtClean="0"/>
              <a:t>bekommt</a:t>
            </a:r>
            <a:r>
              <a:rPr lang="en-US" dirty="0" smtClean="0"/>
              <a:t> man den </a:t>
            </a:r>
            <a:r>
              <a:rPr lang="en-US" dirty="0" err="1" smtClean="0"/>
              <a:t>Rückgabewert</a:t>
            </a:r>
            <a:r>
              <a:rPr lang="en-US" dirty="0" smtClean="0"/>
              <a:t> </a:t>
            </a:r>
            <a:r>
              <a:rPr lang="en-US" dirty="0" err="1" smtClean="0"/>
              <a:t>durch</a:t>
            </a:r>
            <a:r>
              <a:rPr lang="en-US" dirty="0" smtClean="0"/>
              <a:t> </a:t>
            </a:r>
            <a:r>
              <a:rPr lang="en-US" dirty="0" err="1" smtClean="0"/>
              <a:t>Abfrage</a:t>
            </a:r>
            <a:r>
              <a:rPr lang="en-US" dirty="0" smtClean="0"/>
              <a:t> des Members Result des Task-</a:t>
            </a:r>
            <a:r>
              <a:rPr lang="en-US" dirty="0" err="1" smtClean="0"/>
              <a:t>Objekts</a:t>
            </a:r>
            <a:r>
              <a:rPr lang="en-US" dirty="0" smtClean="0"/>
              <a:t>. Der Code muss </a:t>
            </a:r>
            <a:r>
              <a:rPr lang="en-US" dirty="0" err="1" smtClean="0"/>
              <a:t>daher</a:t>
            </a:r>
            <a:r>
              <a:rPr lang="en-US" dirty="0" smtClean="0"/>
              <a:t> an </a:t>
            </a:r>
            <a:r>
              <a:rPr lang="en-US" dirty="0" err="1" smtClean="0"/>
              <a:t>drei</a:t>
            </a:r>
            <a:r>
              <a:rPr lang="en-US" dirty="0" smtClean="0"/>
              <a:t> </a:t>
            </a:r>
            <a:r>
              <a:rPr lang="en-US" dirty="0" err="1" smtClean="0"/>
              <a:t>Stellen</a:t>
            </a:r>
            <a:r>
              <a:rPr lang="en-US" dirty="0" smtClean="0"/>
              <a:t> </a:t>
            </a:r>
            <a:r>
              <a:rPr lang="en-US" dirty="0" err="1" smtClean="0"/>
              <a:t>angepasst</a:t>
            </a:r>
            <a:r>
              <a:rPr lang="en-US" dirty="0" smtClean="0"/>
              <a:t> </a:t>
            </a:r>
            <a:r>
              <a:rPr lang="en-US" dirty="0" err="1" smtClean="0"/>
              <a:t>werden</a:t>
            </a:r>
            <a:r>
              <a:rPr lang="en-US" dirty="0" smtClean="0"/>
              <a:t>, </a:t>
            </a:r>
            <a:r>
              <a:rPr lang="en-US" dirty="0" err="1" smtClean="0"/>
              <a:t>siehe</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endParaRPr lang="en-US" dirty="0" smtClean="0"/>
          </a:p>
          <a:p>
            <a:pPr>
              <a:defRPr/>
            </a:pPr>
            <a:r>
              <a:rPr lang="en-US" dirty="0" err="1" smtClean="0"/>
              <a:t>Ausgabe</a:t>
            </a:r>
            <a:r>
              <a:rPr lang="en-US" dirty="0" smtClean="0"/>
              <a:t>: </a:t>
            </a:r>
            <a:endParaRPr lang="en-US" dirty="0"/>
          </a:p>
          <a:p>
            <a:pPr marL="0" indent="0">
              <a:buNone/>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4" name="Grafik 3"/>
          <p:cNvPicPr>
            <a:picLocks noChangeAspect="1"/>
          </p:cNvPicPr>
          <p:nvPr/>
        </p:nvPicPr>
        <p:blipFill>
          <a:blip r:embed="rId2"/>
          <a:stretch>
            <a:fillRect/>
          </a:stretch>
        </p:blipFill>
        <p:spPr>
          <a:xfrm>
            <a:off x="1997869" y="5062911"/>
            <a:ext cx="2581275" cy="819150"/>
          </a:xfrm>
          <a:prstGeom prst="rect">
            <a:avLst/>
          </a:prstGeom>
        </p:spPr>
      </p:pic>
      <p:pic>
        <p:nvPicPr>
          <p:cNvPr id="5" name="Grafik 4"/>
          <p:cNvPicPr>
            <a:picLocks noChangeAspect="1"/>
          </p:cNvPicPr>
          <p:nvPr/>
        </p:nvPicPr>
        <p:blipFill>
          <a:blip r:embed="rId3"/>
          <a:stretch>
            <a:fillRect/>
          </a:stretch>
        </p:blipFill>
        <p:spPr>
          <a:xfrm>
            <a:off x="1007081" y="2641779"/>
            <a:ext cx="5508119" cy="2351640"/>
          </a:xfrm>
          <a:prstGeom prst="rect">
            <a:avLst/>
          </a:prstGeom>
        </p:spPr>
      </p:pic>
    </p:spTree>
    <p:extLst>
      <p:ext uri="{BB962C8B-B14F-4D97-AF65-F5344CB8AC3E}">
        <p14:creationId xmlns:p14="http://schemas.microsoft.com/office/powerpoint/2010/main" val="330200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 </a:t>
            </a:r>
            <a:r>
              <a:rPr lang="en-US" dirty="0" err="1" smtClean="0"/>
              <a:t>stoppen</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Um Tasks </a:t>
            </a:r>
            <a:r>
              <a:rPr lang="en-US" dirty="0" err="1" smtClean="0"/>
              <a:t>zu</a:t>
            </a:r>
            <a:r>
              <a:rPr lang="en-US" dirty="0" smtClean="0"/>
              <a:t> </a:t>
            </a:r>
            <a:r>
              <a:rPr lang="en-US" dirty="0" err="1" smtClean="0"/>
              <a:t>stoppen</a:t>
            </a:r>
            <a:r>
              <a:rPr lang="en-US" dirty="0" smtClean="0"/>
              <a:t> </a:t>
            </a:r>
            <a:r>
              <a:rPr lang="en-US" dirty="0" err="1" smtClean="0"/>
              <a:t>benötigt</a:t>
            </a:r>
            <a:r>
              <a:rPr lang="en-US" dirty="0" smtClean="0"/>
              <a:t> </a:t>
            </a:r>
            <a:r>
              <a:rPr lang="en-US" dirty="0" err="1" smtClean="0"/>
              <a:t>wird</a:t>
            </a:r>
            <a:r>
              <a:rPr lang="en-US" dirty="0" smtClean="0"/>
              <a:t> </a:t>
            </a:r>
            <a:r>
              <a:rPr lang="en-US" dirty="0" err="1" smtClean="0"/>
              <a:t>ein</a:t>
            </a:r>
            <a:r>
              <a:rPr lang="en-US" dirty="0" smtClean="0"/>
              <a:t> so </a:t>
            </a:r>
            <a:r>
              <a:rPr lang="en-US" dirty="0" err="1" smtClean="0"/>
              <a:t>genanntes</a:t>
            </a:r>
            <a:r>
              <a:rPr lang="en-US" dirty="0" smtClean="0"/>
              <a:t> </a:t>
            </a:r>
            <a:r>
              <a:rPr lang="en-US" dirty="0" err="1" smtClean="0"/>
              <a:t>CancellationToken</a:t>
            </a:r>
            <a:r>
              <a:rPr lang="en-US" dirty="0" smtClean="0"/>
              <a:t> </a:t>
            </a:r>
            <a:r>
              <a:rPr lang="en-US" dirty="0" err="1" smtClean="0"/>
              <a:t>benötigt</a:t>
            </a:r>
            <a:r>
              <a:rPr lang="en-US" dirty="0" smtClean="0"/>
              <a:t>.</a:t>
            </a:r>
          </a:p>
          <a:p>
            <a:pPr>
              <a:defRPr/>
            </a:pPr>
            <a:r>
              <a:rPr lang="en-US" dirty="0" err="1" smtClean="0"/>
              <a:t>Ein</a:t>
            </a:r>
            <a:r>
              <a:rPr lang="en-US" dirty="0" smtClean="0"/>
              <a:t> </a:t>
            </a:r>
            <a:r>
              <a:rPr lang="en-US" b="1" dirty="0" err="1" smtClean="0"/>
              <a:t>CancellationToken</a:t>
            </a:r>
            <a:r>
              <a:rPr lang="en-US" dirty="0" smtClean="0"/>
              <a:t> </a:t>
            </a:r>
            <a:r>
              <a:rPr lang="en-US" dirty="0" err="1" smtClean="0"/>
              <a:t>entsteht</a:t>
            </a:r>
            <a:r>
              <a:rPr lang="en-US" dirty="0" smtClean="0"/>
              <a:t> </a:t>
            </a:r>
            <a:r>
              <a:rPr lang="en-US" dirty="0" err="1" smtClean="0"/>
              <a:t>aus</a:t>
            </a:r>
            <a:r>
              <a:rPr lang="en-US" dirty="0" smtClean="0"/>
              <a:t> </a:t>
            </a:r>
            <a:r>
              <a:rPr lang="en-US" dirty="0" err="1" smtClean="0"/>
              <a:t>einer</a:t>
            </a:r>
            <a:r>
              <a:rPr lang="en-US" dirty="0" smtClean="0"/>
              <a:t> </a:t>
            </a:r>
            <a:r>
              <a:rPr lang="en-US" b="1" dirty="0" err="1" smtClean="0"/>
              <a:t>CancellationTokenSource</a:t>
            </a:r>
            <a:r>
              <a:rPr lang="en-US" dirty="0" smtClean="0"/>
              <a:t>.</a:t>
            </a:r>
          </a:p>
          <a:p>
            <a:pPr marL="0" indent="0">
              <a:buNone/>
              <a:defRPr/>
            </a:pPr>
            <a:r>
              <a:rPr lang="en-US" dirty="0"/>
              <a:t/>
            </a:r>
            <a:br>
              <a:rPr lang="en-US" dirty="0"/>
            </a:br>
            <a:r>
              <a:rPr lang="en-US" dirty="0" smtClean="0"/>
              <a:t/>
            </a:r>
            <a:br>
              <a:rPr lang="en-US" dirty="0" smtClean="0"/>
            </a:br>
            <a:r>
              <a:rPr lang="en-US" dirty="0" smtClean="0"/>
              <a:t/>
            </a:r>
            <a:br>
              <a:rPr lang="en-US" dirty="0" smtClean="0"/>
            </a:br>
            <a:endParaRPr lang="en-US" dirty="0" smtClean="0"/>
          </a:p>
          <a:p>
            <a:pPr>
              <a:defRPr/>
            </a:pPr>
            <a:r>
              <a:rPr lang="en-US" dirty="0" smtClean="0"/>
              <a:t>Der </a:t>
            </a:r>
            <a:r>
              <a:rPr lang="en-US" dirty="0" err="1" smtClean="0"/>
              <a:t>Aufruf</a:t>
            </a:r>
            <a:r>
              <a:rPr lang="en-US" dirty="0" smtClean="0"/>
              <a:t> des Tasks </a:t>
            </a:r>
            <a:r>
              <a:rPr lang="en-US" dirty="0" err="1" smtClean="0"/>
              <a:t>könnte</a:t>
            </a:r>
            <a:r>
              <a:rPr lang="en-US" dirty="0" smtClean="0"/>
              <a:t> </a:t>
            </a:r>
            <a:r>
              <a:rPr lang="en-US" dirty="0" err="1" smtClean="0"/>
              <a:t>dann</a:t>
            </a:r>
            <a:r>
              <a:rPr lang="en-US" dirty="0" smtClean="0"/>
              <a:t> </a:t>
            </a:r>
            <a:r>
              <a:rPr lang="en-US" dirty="0" err="1" smtClean="0"/>
              <a:t>wie</a:t>
            </a:r>
            <a:r>
              <a:rPr lang="en-US" dirty="0" smtClean="0"/>
              <a:t> </a:t>
            </a:r>
            <a:r>
              <a:rPr lang="en-US" dirty="0" err="1" smtClean="0"/>
              <a:t>folgt</a:t>
            </a:r>
            <a:r>
              <a:rPr lang="en-US" dirty="0" smtClean="0"/>
              <a:t> </a:t>
            </a:r>
            <a:r>
              <a:rPr lang="en-US" dirty="0" err="1" smtClean="0"/>
              <a:t>aussehen</a:t>
            </a:r>
            <a:r>
              <a:rPr lang="en-US" dirty="0" smtClean="0"/>
              <a:t>:</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smtClean="0"/>
              <a:t>Um den Task </a:t>
            </a:r>
            <a:r>
              <a:rPr lang="en-US" dirty="0" err="1" smtClean="0"/>
              <a:t>abzubrechen</a:t>
            </a:r>
            <a:r>
              <a:rPr lang="en-US" dirty="0" smtClean="0"/>
              <a:t> </a:t>
            </a:r>
            <a:r>
              <a:rPr lang="en-US" dirty="0" err="1" smtClean="0"/>
              <a:t>wird</a:t>
            </a:r>
            <a:r>
              <a:rPr lang="en-US" dirty="0" smtClean="0"/>
              <a:t> </a:t>
            </a:r>
            <a:r>
              <a:rPr lang="en-US" dirty="0" err="1" smtClean="0"/>
              <a:t>einfach</a:t>
            </a:r>
            <a:r>
              <a:rPr lang="en-US" dirty="0" smtClean="0"/>
              <a:t> die Cancel() – </a:t>
            </a:r>
            <a:r>
              <a:rPr lang="en-US" dirty="0" err="1" smtClean="0"/>
              <a:t>Methode</a:t>
            </a:r>
            <a:r>
              <a:rPr lang="en-US" dirty="0" smtClean="0"/>
              <a:t> des </a:t>
            </a:r>
            <a:r>
              <a:rPr lang="en-US" dirty="0" err="1" smtClean="0"/>
              <a:t>CancellationTokenSource-Objekts</a:t>
            </a:r>
            <a:r>
              <a:rPr lang="en-US" dirty="0" smtClean="0"/>
              <a:t> </a:t>
            </a:r>
            <a:r>
              <a:rPr lang="en-US" dirty="0" err="1" smtClean="0"/>
              <a:t>aufgerufen</a:t>
            </a:r>
            <a:endParaRPr lang="en-US" dirty="0" smtClean="0"/>
          </a:p>
          <a:p>
            <a:pPr>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2" name="Grafik 1"/>
          <p:cNvPicPr>
            <a:picLocks noChangeAspect="1"/>
          </p:cNvPicPr>
          <p:nvPr/>
        </p:nvPicPr>
        <p:blipFill>
          <a:blip r:embed="rId2"/>
          <a:stretch>
            <a:fillRect/>
          </a:stretch>
        </p:blipFill>
        <p:spPr>
          <a:xfrm>
            <a:off x="1002237" y="2793129"/>
            <a:ext cx="5054313" cy="824713"/>
          </a:xfrm>
          <a:prstGeom prst="rect">
            <a:avLst/>
          </a:prstGeom>
        </p:spPr>
      </p:pic>
      <p:pic>
        <p:nvPicPr>
          <p:cNvPr id="3" name="Grafik 2"/>
          <p:cNvPicPr>
            <a:picLocks noChangeAspect="1"/>
          </p:cNvPicPr>
          <p:nvPr/>
        </p:nvPicPr>
        <p:blipFill>
          <a:blip r:embed="rId3"/>
          <a:stretch>
            <a:fillRect/>
          </a:stretch>
        </p:blipFill>
        <p:spPr>
          <a:xfrm>
            <a:off x="1002237" y="4097982"/>
            <a:ext cx="4356404" cy="521725"/>
          </a:xfrm>
          <a:prstGeom prst="rect">
            <a:avLst/>
          </a:prstGeom>
        </p:spPr>
      </p:pic>
      <p:pic>
        <p:nvPicPr>
          <p:cNvPr id="4" name="Grafik 3"/>
          <p:cNvPicPr>
            <a:picLocks noChangeAspect="1"/>
          </p:cNvPicPr>
          <p:nvPr/>
        </p:nvPicPr>
        <p:blipFill>
          <a:blip r:embed="rId4"/>
          <a:stretch>
            <a:fillRect/>
          </a:stretch>
        </p:blipFill>
        <p:spPr>
          <a:xfrm>
            <a:off x="1002237" y="5420400"/>
            <a:ext cx="3434592" cy="498147"/>
          </a:xfrm>
          <a:prstGeom prst="rect">
            <a:avLst/>
          </a:prstGeom>
        </p:spPr>
      </p:pic>
    </p:spTree>
    <p:extLst>
      <p:ext uri="{BB962C8B-B14F-4D97-AF65-F5344CB8AC3E}">
        <p14:creationId xmlns:p14="http://schemas.microsoft.com/office/powerpoint/2010/main" val="248835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 </a:t>
            </a:r>
            <a:r>
              <a:rPr lang="en-US" dirty="0" err="1" smtClean="0"/>
              <a:t>stoppen</a:t>
            </a:r>
            <a:r>
              <a:rPr lang="en-US" dirty="0" smtClean="0"/>
              <a:t> (2)</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Ein</a:t>
            </a:r>
            <a:r>
              <a:rPr lang="en-US" dirty="0" smtClean="0"/>
              <a:t> Task </a:t>
            </a:r>
            <a:r>
              <a:rPr lang="en-US" dirty="0" err="1" smtClean="0"/>
              <a:t>kann</a:t>
            </a:r>
            <a:r>
              <a:rPr lang="en-US" dirty="0" smtClean="0"/>
              <a:t> </a:t>
            </a:r>
            <a:r>
              <a:rPr lang="en-US" dirty="0" err="1" smtClean="0"/>
              <a:t>nur</a:t>
            </a:r>
            <a:r>
              <a:rPr lang="en-US" dirty="0" smtClean="0"/>
              <a:t> </a:t>
            </a:r>
            <a:r>
              <a:rPr lang="en-US" dirty="0" err="1" smtClean="0"/>
              <a:t>einen</a:t>
            </a:r>
            <a:r>
              <a:rPr lang="en-US" dirty="0" smtClean="0"/>
              <a:t> </a:t>
            </a:r>
            <a:r>
              <a:rPr lang="en-US" dirty="0" err="1" smtClean="0"/>
              <a:t>einzigen</a:t>
            </a:r>
            <a:r>
              <a:rPr lang="en-US" dirty="0" smtClean="0"/>
              <a:t> Parameter </a:t>
            </a:r>
            <a:r>
              <a:rPr lang="en-US" dirty="0" err="1" smtClean="0"/>
              <a:t>als</a:t>
            </a:r>
            <a:r>
              <a:rPr lang="en-US" dirty="0" smtClean="0"/>
              <a:t> </a:t>
            </a:r>
            <a:r>
              <a:rPr lang="en-US" dirty="0" err="1" smtClean="0"/>
              <a:t>Objekt</a:t>
            </a:r>
            <a:r>
              <a:rPr lang="en-US" dirty="0" smtClean="0"/>
              <a:t> </a:t>
            </a:r>
            <a:r>
              <a:rPr lang="en-US" dirty="0" err="1" smtClean="0"/>
              <a:t>übergeben</a:t>
            </a:r>
            <a:r>
              <a:rPr lang="en-US" dirty="0" smtClean="0"/>
              <a:t> </a:t>
            </a:r>
            <a:r>
              <a:rPr lang="en-US" dirty="0" err="1" smtClean="0"/>
              <a:t>bekommen</a:t>
            </a:r>
            <a:r>
              <a:rPr lang="en-US" dirty="0" smtClean="0"/>
              <a:t>. </a:t>
            </a:r>
            <a:r>
              <a:rPr lang="en-US" dirty="0" err="1" smtClean="0"/>
              <a:t>Sofern</a:t>
            </a:r>
            <a:r>
              <a:rPr lang="en-US" dirty="0" smtClean="0"/>
              <a:t> </a:t>
            </a:r>
            <a:r>
              <a:rPr lang="en-US" dirty="0" err="1" smtClean="0"/>
              <a:t>bereits</a:t>
            </a:r>
            <a:r>
              <a:rPr lang="en-US" dirty="0" smtClean="0"/>
              <a:t> </a:t>
            </a:r>
            <a:r>
              <a:rPr lang="en-US" dirty="0" err="1" smtClean="0"/>
              <a:t>ein</a:t>
            </a:r>
            <a:r>
              <a:rPr lang="en-US" dirty="0" smtClean="0"/>
              <a:t> Parameter </a:t>
            </a:r>
            <a:r>
              <a:rPr lang="en-US" dirty="0" err="1" smtClean="0"/>
              <a:t>benötigt</a:t>
            </a:r>
            <a:r>
              <a:rPr lang="en-US" dirty="0" smtClean="0"/>
              <a:t> </a:t>
            </a:r>
            <a:r>
              <a:rPr lang="en-US" dirty="0" err="1" smtClean="0"/>
              <a:t>wird</a:t>
            </a:r>
            <a:r>
              <a:rPr lang="en-US" dirty="0" smtClean="0"/>
              <a:t> </a:t>
            </a:r>
            <a:r>
              <a:rPr lang="en-US" dirty="0" err="1" smtClean="0"/>
              <a:t>müssten</a:t>
            </a:r>
            <a:r>
              <a:rPr lang="en-US" dirty="0" smtClean="0"/>
              <a:t> der Parameter und das </a:t>
            </a:r>
            <a:r>
              <a:rPr lang="en-US" dirty="0" err="1" smtClean="0"/>
              <a:t>CancellationToken</a:t>
            </a:r>
            <a:r>
              <a:rPr lang="en-US" dirty="0" smtClean="0"/>
              <a:t> in </a:t>
            </a:r>
            <a:r>
              <a:rPr lang="en-US" dirty="0" err="1" smtClean="0"/>
              <a:t>einem</a:t>
            </a:r>
            <a:r>
              <a:rPr lang="en-US" dirty="0" smtClean="0"/>
              <a:t> </a:t>
            </a:r>
            <a:r>
              <a:rPr lang="en-US" dirty="0" err="1" smtClean="0"/>
              <a:t>Objekt</a:t>
            </a:r>
            <a:r>
              <a:rPr lang="en-US" dirty="0" smtClean="0"/>
              <a:t> </a:t>
            </a:r>
            <a:r>
              <a:rPr lang="en-US" dirty="0" err="1" smtClean="0"/>
              <a:t>einer</a:t>
            </a:r>
            <a:r>
              <a:rPr lang="en-US" dirty="0" smtClean="0"/>
              <a:t> </a:t>
            </a:r>
            <a:r>
              <a:rPr lang="en-US" dirty="0" err="1" smtClean="0"/>
              <a:t>neu</a:t>
            </a:r>
            <a:r>
              <a:rPr lang="en-US" dirty="0" smtClean="0"/>
              <a:t> </a:t>
            </a:r>
            <a:r>
              <a:rPr lang="en-US" dirty="0" err="1" smtClean="0"/>
              <a:t>zu</a:t>
            </a:r>
            <a:r>
              <a:rPr lang="en-US" dirty="0" smtClean="0"/>
              <a:t> </a:t>
            </a:r>
            <a:r>
              <a:rPr lang="en-US" dirty="0" err="1" smtClean="0"/>
              <a:t>erstellenden</a:t>
            </a:r>
            <a:r>
              <a:rPr lang="en-US" dirty="0" smtClean="0"/>
              <a:t> </a:t>
            </a:r>
            <a:r>
              <a:rPr lang="en-US" dirty="0" err="1" smtClean="0"/>
              <a:t>Klasse</a:t>
            </a:r>
            <a:r>
              <a:rPr lang="en-US" dirty="0" smtClean="0"/>
              <a:t> </a:t>
            </a:r>
            <a:r>
              <a:rPr lang="en-US" dirty="0" err="1" smtClean="0"/>
              <a:t>gekapselt</a:t>
            </a:r>
            <a:r>
              <a:rPr lang="en-US" dirty="0" smtClean="0"/>
              <a:t> </a:t>
            </a:r>
            <a:r>
              <a:rPr lang="en-US" dirty="0" err="1" smtClean="0"/>
              <a:t>werden</a:t>
            </a:r>
            <a:r>
              <a:rPr lang="en-US" dirty="0" smtClean="0"/>
              <a:t>.</a:t>
            </a:r>
          </a:p>
          <a:p>
            <a:pPr>
              <a:defRPr/>
            </a:pPr>
            <a:r>
              <a:rPr lang="en-US" dirty="0" err="1" smtClean="0"/>
              <a:t>Im</a:t>
            </a:r>
            <a:r>
              <a:rPr lang="en-US" dirty="0" smtClean="0"/>
              <a:t> </a:t>
            </a:r>
            <a:r>
              <a:rPr lang="en-US" dirty="0" err="1" smtClean="0"/>
              <a:t>Folgenden</a:t>
            </a:r>
            <a:r>
              <a:rPr lang="en-US" dirty="0" smtClean="0"/>
              <a:t> </a:t>
            </a:r>
            <a:r>
              <a:rPr lang="en-US" dirty="0" err="1" smtClean="0"/>
              <a:t>soll</a:t>
            </a:r>
            <a:r>
              <a:rPr lang="en-US" dirty="0" smtClean="0"/>
              <a:t> </a:t>
            </a:r>
            <a:r>
              <a:rPr lang="en-US" dirty="0" err="1" smtClean="0"/>
              <a:t>ein</a:t>
            </a:r>
            <a:r>
              <a:rPr lang="en-US" dirty="0" smtClean="0"/>
              <a:t> </a:t>
            </a:r>
            <a:r>
              <a:rPr lang="en-US" dirty="0" err="1" smtClean="0"/>
              <a:t>Beispiel</a:t>
            </a:r>
            <a:r>
              <a:rPr lang="en-US" dirty="0" smtClean="0"/>
              <a:t> </a:t>
            </a:r>
            <a:r>
              <a:rPr lang="en-US" dirty="0" err="1" smtClean="0"/>
              <a:t>erleutert</a:t>
            </a:r>
            <a:r>
              <a:rPr lang="en-US" dirty="0" smtClean="0"/>
              <a:t> </a:t>
            </a:r>
            <a:r>
              <a:rPr lang="en-US" dirty="0" err="1" smtClean="0"/>
              <a:t>werden</a:t>
            </a:r>
            <a:r>
              <a:rPr lang="en-US" dirty="0" smtClean="0"/>
              <a:t> welches die </a:t>
            </a:r>
            <a:r>
              <a:rPr lang="en-US" dirty="0" err="1" smtClean="0"/>
              <a:t>neu</a:t>
            </a:r>
            <a:r>
              <a:rPr lang="en-US" dirty="0" smtClean="0"/>
              <a:t> </a:t>
            </a:r>
            <a:r>
              <a:rPr lang="en-US" dirty="0" err="1" smtClean="0"/>
              <a:t>erlernten</a:t>
            </a:r>
            <a:r>
              <a:rPr lang="en-US" dirty="0" smtClean="0"/>
              <a:t> </a:t>
            </a:r>
            <a:r>
              <a:rPr lang="en-US" dirty="0" err="1" smtClean="0"/>
              <a:t>Methoden</a:t>
            </a:r>
            <a:r>
              <a:rPr lang="en-US" dirty="0" smtClean="0"/>
              <a:t> </a:t>
            </a:r>
            <a:r>
              <a:rPr lang="en-US" dirty="0" err="1" smtClean="0"/>
              <a:t>anwendet</a:t>
            </a:r>
            <a:r>
              <a:rPr lang="en-US" dirty="0" smtClean="0"/>
              <a:t>.</a:t>
            </a:r>
          </a:p>
          <a:p>
            <a:pPr>
              <a:defRPr/>
            </a:pPr>
            <a:r>
              <a:rPr lang="en-US" dirty="0" err="1" smtClean="0"/>
              <a:t>Es</a:t>
            </a:r>
            <a:r>
              <a:rPr lang="en-US" dirty="0" smtClean="0"/>
              <a:t> </a:t>
            </a:r>
            <a:r>
              <a:rPr lang="en-US" dirty="0" err="1" smtClean="0"/>
              <a:t>geht</a:t>
            </a:r>
            <a:r>
              <a:rPr lang="en-US" dirty="0" smtClean="0"/>
              <a:t> </a:t>
            </a:r>
            <a:r>
              <a:rPr lang="en-US" dirty="0" err="1" smtClean="0"/>
              <a:t>darum</a:t>
            </a:r>
            <a:r>
              <a:rPr lang="en-US" dirty="0" smtClean="0"/>
              <a:t>, </a:t>
            </a:r>
            <a:r>
              <a:rPr lang="en-US" dirty="0" err="1" smtClean="0"/>
              <a:t>dass</a:t>
            </a:r>
            <a:r>
              <a:rPr lang="en-US" dirty="0" smtClean="0"/>
              <a:t> </a:t>
            </a:r>
            <a:r>
              <a:rPr lang="en-US" dirty="0" err="1" smtClean="0"/>
              <a:t>ein</a:t>
            </a:r>
            <a:r>
              <a:rPr lang="en-US" dirty="0" smtClean="0"/>
              <a:t> </a:t>
            </a:r>
            <a:r>
              <a:rPr lang="en-US" dirty="0" err="1" smtClean="0"/>
              <a:t>Algorithmus</a:t>
            </a:r>
            <a:r>
              <a:rPr lang="en-US" dirty="0" smtClean="0"/>
              <a:t> </a:t>
            </a:r>
            <a:r>
              <a:rPr lang="en-US" dirty="0" err="1" smtClean="0"/>
              <a:t>zum</a:t>
            </a:r>
            <a:r>
              <a:rPr lang="en-US" dirty="0" smtClean="0"/>
              <a:t> </a:t>
            </a:r>
            <a:r>
              <a:rPr lang="en-US" dirty="0" err="1" smtClean="0"/>
              <a:t>Finden</a:t>
            </a:r>
            <a:r>
              <a:rPr lang="en-US" dirty="0" smtClean="0"/>
              <a:t> von </a:t>
            </a:r>
            <a:r>
              <a:rPr lang="en-US" dirty="0" err="1" smtClean="0"/>
              <a:t>Primzahlen</a:t>
            </a:r>
            <a:r>
              <a:rPr lang="en-US" dirty="0" smtClean="0"/>
              <a:t> in </a:t>
            </a:r>
            <a:r>
              <a:rPr lang="en-US" dirty="0" err="1" smtClean="0"/>
              <a:t>einem</a:t>
            </a:r>
            <a:r>
              <a:rPr lang="en-US" dirty="0" smtClean="0"/>
              <a:t> Task </a:t>
            </a:r>
            <a:r>
              <a:rPr lang="en-US" dirty="0" err="1" smtClean="0"/>
              <a:t>aufgerufen</a:t>
            </a:r>
            <a:r>
              <a:rPr lang="en-US" dirty="0" smtClean="0"/>
              <a:t> </a:t>
            </a:r>
            <a:r>
              <a:rPr lang="en-US" dirty="0" err="1" smtClean="0"/>
              <a:t>werden</a:t>
            </a:r>
            <a:r>
              <a:rPr lang="en-US" dirty="0" smtClean="0"/>
              <a:t> </a:t>
            </a:r>
            <a:r>
              <a:rPr lang="en-US" dirty="0" err="1" smtClean="0"/>
              <a:t>soll</a:t>
            </a:r>
            <a:r>
              <a:rPr lang="en-US" dirty="0" smtClean="0"/>
              <a:t>, </a:t>
            </a:r>
            <a:r>
              <a:rPr lang="en-US" dirty="0" err="1" smtClean="0"/>
              <a:t>er</a:t>
            </a:r>
            <a:r>
              <a:rPr lang="en-US" dirty="0" smtClean="0"/>
              <a:t> hat </a:t>
            </a:r>
            <a:r>
              <a:rPr lang="en-US" dirty="0" err="1" smtClean="0"/>
              <a:t>eine</a:t>
            </a:r>
            <a:r>
              <a:rPr lang="en-US" dirty="0" smtClean="0"/>
              <a:t> </a:t>
            </a:r>
            <a:r>
              <a:rPr lang="en-US" dirty="0" err="1" smtClean="0"/>
              <a:t>Obergrenze</a:t>
            </a:r>
            <a:r>
              <a:rPr lang="en-US" dirty="0" smtClean="0"/>
              <a:t>. </a:t>
            </a:r>
          </a:p>
          <a:p>
            <a:pPr>
              <a:defRPr/>
            </a:pPr>
            <a:r>
              <a:rPr lang="en-US" dirty="0" smtClean="0"/>
              <a:t>In </a:t>
            </a:r>
            <a:r>
              <a:rPr lang="en-US" dirty="0" err="1" smtClean="0"/>
              <a:t>dem</a:t>
            </a:r>
            <a:r>
              <a:rPr lang="en-US" dirty="0" smtClean="0"/>
              <a:t> </a:t>
            </a:r>
            <a:r>
              <a:rPr lang="en-US" dirty="0" err="1" smtClean="0"/>
              <a:t>Beispiel</a:t>
            </a:r>
            <a:r>
              <a:rPr lang="en-US" dirty="0" smtClean="0"/>
              <a:t> </a:t>
            </a:r>
            <a:r>
              <a:rPr lang="en-US" dirty="0" err="1" smtClean="0"/>
              <a:t>wird</a:t>
            </a:r>
            <a:r>
              <a:rPr lang="en-US" dirty="0" smtClean="0"/>
              <a:t> </a:t>
            </a:r>
            <a:r>
              <a:rPr lang="en-US" dirty="0" err="1" smtClean="0"/>
              <a:t>ein</a:t>
            </a:r>
            <a:r>
              <a:rPr lang="en-US" dirty="0" smtClean="0"/>
              <a:t> </a:t>
            </a:r>
            <a:r>
              <a:rPr lang="en-US" dirty="0" err="1" smtClean="0"/>
              <a:t>Func</a:t>
            </a:r>
            <a:r>
              <a:rPr lang="en-US" dirty="0" smtClean="0"/>
              <a:t>–Delegate </a:t>
            </a:r>
            <a:r>
              <a:rPr lang="en-US" dirty="0" err="1" smtClean="0"/>
              <a:t>mit</a:t>
            </a:r>
            <a:r>
              <a:rPr lang="en-US" dirty="0" smtClean="0"/>
              <a:t> </a:t>
            </a:r>
            <a:r>
              <a:rPr lang="en-US" dirty="0" err="1" smtClean="0"/>
              <a:t>Hilfe</a:t>
            </a:r>
            <a:r>
              <a:rPr lang="en-US" dirty="0" smtClean="0"/>
              <a:t> </a:t>
            </a:r>
            <a:r>
              <a:rPr lang="en-US" dirty="0" err="1" smtClean="0"/>
              <a:t>einem</a:t>
            </a:r>
            <a:r>
              <a:rPr lang="en-US" dirty="0" smtClean="0"/>
              <a:t> Lambda-</a:t>
            </a:r>
            <a:r>
              <a:rPr lang="en-US" dirty="0" err="1" smtClean="0"/>
              <a:t>Ausdruck</a:t>
            </a:r>
            <a:r>
              <a:rPr lang="en-US" dirty="0" smtClean="0"/>
              <a:t> </a:t>
            </a:r>
            <a:r>
              <a:rPr lang="en-US" dirty="0" err="1" smtClean="0"/>
              <a:t>verwendet</a:t>
            </a:r>
            <a:r>
              <a:rPr lang="en-US" dirty="0" smtClean="0"/>
              <a:t>. Die </a:t>
            </a:r>
            <a:r>
              <a:rPr lang="en-US" dirty="0" err="1" smtClean="0"/>
              <a:t>Obergrenze</a:t>
            </a:r>
            <a:r>
              <a:rPr lang="en-US" dirty="0" smtClean="0"/>
              <a:t> und das </a:t>
            </a:r>
            <a:r>
              <a:rPr lang="en-US" dirty="0" err="1" smtClean="0"/>
              <a:t>CancellationToken</a:t>
            </a:r>
            <a:r>
              <a:rPr lang="en-US" dirty="0" smtClean="0"/>
              <a:t> </a:t>
            </a:r>
            <a:r>
              <a:rPr lang="en-US" dirty="0" err="1" smtClean="0"/>
              <a:t>werden</a:t>
            </a:r>
            <a:r>
              <a:rPr lang="en-US" dirty="0" smtClean="0"/>
              <a:t> in der </a:t>
            </a:r>
            <a:r>
              <a:rPr lang="en-US" dirty="0" err="1" smtClean="0"/>
              <a:t>Klasse</a:t>
            </a:r>
            <a:r>
              <a:rPr lang="en-US" dirty="0" smtClean="0"/>
              <a:t> </a:t>
            </a:r>
            <a:r>
              <a:rPr lang="en-US" dirty="0" err="1" smtClean="0"/>
              <a:t>FindePrimzahlenParameter</a:t>
            </a:r>
            <a:r>
              <a:rPr lang="en-US" dirty="0" smtClean="0"/>
              <a:t> </a:t>
            </a:r>
            <a:r>
              <a:rPr lang="en-US" dirty="0" err="1" smtClean="0"/>
              <a:t>gekapselt</a:t>
            </a:r>
            <a:r>
              <a:rPr lang="en-US" dirty="0" smtClean="0"/>
              <a:t>.</a:t>
            </a:r>
          </a:p>
          <a:p>
            <a:pPr>
              <a:defRPr/>
            </a:pPr>
            <a:r>
              <a:rPr lang="en-US" dirty="0" smtClean="0"/>
              <a:t>Die </a:t>
            </a:r>
            <a:r>
              <a:rPr lang="en-US" dirty="0" err="1" smtClean="0"/>
              <a:t>Primzahlen</a:t>
            </a:r>
            <a:r>
              <a:rPr lang="en-US" dirty="0" smtClean="0"/>
              <a:t> </a:t>
            </a:r>
            <a:r>
              <a:rPr lang="en-US" dirty="0" err="1" smtClean="0"/>
              <a:t>werden</a:t>
            </a:r>
            <a:r>
              <a:rPr lang="en-US" dirty="0" smtClean="0"/>
              <a:t> in </a:t>
            </a:r>
            <a:r>
              <a:rPr lang="en-US" dirty="0" err="1" smtClean="0"/>
              <a:t>einer</a:t>
            </a:r>
            <a:r>
              <a:rPr lang="en-US" dirty="0" smtClean="0"/>
              <a:t> </a:t>
            </a:r>
            <a:r>
              <a:rPr lang="en-US" dirty="0" err="1" smtClean="0"/>
              <a:t>Liste</a:t>
            </a:r>
            <a:r>
              <a:rPr lang="en-US" dirty="0" smtClean="0"/>
              <a:t> </a:t>
            </a:r>
            <a:r>
              <a:rPr lang="en-US" dirty="0" err="1" smtClean="0"/>
              <a:t>gespeichert</a:t>
            </a:r>
            <a:r>
              <a:rPr lang="en-US" dirty="0" smtClean="0"/>
              <a:t>, </a:t>
            </a:r>
            <a:r>
              <a:rPr lang="en-US" dirty="0" err="1" smtClean="0"/>
              <a:t>damit</a:t>
            </a:r>
            <a:r>
              <a:rPr lang="en-US" dirty="0" smtClean="0"/>
              <a:t> </a:t>
            </a:r>
            <a:r>
              <a:rPr lang="en-US" dirty="0" err="1" smtClean="0"/>
              <a:t>ein</a:t>
            </a:r>
            <a:r>
              <a:rPr lang="en-US" dirty="0" smtClean="0"/>
              <a:t> Task </a:t>
            </a:r>
            <a:r>
              <a:rPr lang="en-US" dirty="0" err="1" smtClean="0"/>
              <a:t>eine</a:t>
            </a:r>
            <a:r>
              <a:rPr lang="en-US" dirty="0" smtClean="0"/>
              <a:t> </a:t>
            </a:r>
            <a:r>
              <a:rPr lang="en-US" dirty="0" err="1" smtClean="0"/>
              <a:t>Liste</a:t>
            </a:r>
            <a:r>
              <a:rPr lang="en-US" dirty="0" smtClean="0"/>
              <a:t> </a:t>
            </a:r>
            <a:r>
              <a:rPr lang="en-US" dirty="0" err="1" smtClean="0"/>
              <a:t>mit</a:t>
            </a:r>
            <a:r>
              <a:rPr lang="en-US" dirty="0" smtClean="0"/>
              <a:t> Integers </a:t>
            </a:r>
            <a:r>
              <a:rPr lang="en-US" dirty="0" err="1" smtClean="0"/>
              <a:t>zurückgeben</a:t>
            </a:r>
            <a:r>
              <a:rPr lang="en-US" dirty="0" smtClean="0"/>
              <a:t> </a:t>
            </a:r>
            <a:r>
              <a:rPr lang="en-US" dirty="0" err="1" smtClean="0"/>
              <a:t>kann</a:t>
            </a:r>
            <a:r>
              <a:rPr lang="en-US" dirty="0" smtClean="0"/>
              <a:t>, muss </a:t>
            </a:r>
            <a:r>
              <a:rPr lang="en-US" dirty="0" err="1" smtClean="0"/>
              <a:t>er</a:t>
            </a:r>
            <a:r>
              <a:rPr lang="en-US" dirty="0" smtClean="0"/>
              <a:t> </a:t>
            </a:r>
            <a:r>
              <a:rPr lang="en-US" dirty="0" err="1" smtClean="0"/>
              <a:t>wie</a:t>
            </a:r>
            <a:r>
              <a:rPr lang="en-US" dirty="0" smtClean="0"/>
              <a:t> </a:t>
            </a:r>
            <a:r>
              <a:rPr lang="en-US" dirty="0" err="1" smtClean="0"/>
              <a:t>folgt</a:t>
            </a:r>
            <a:r>
              <a:rPr lang="en-US" dirty="0" smtClean="0"/>
              <a:t> </a:t>
            </a:r>
            <a:r>
              <a:rPr lang="en-US" dirty="0" err="1" smtClean="0"/>
              <a:t>definiert</a:t>
            </a:r>
            <a:r>
              <a:rPr lang="en-US" dirty="0" smtClean="0"/>
              <a:t> </a:t>
            </a:r>
            <a:r>
              <a:rPr lang="en-US" dirty="0" err="1" smtClean="0"/>
              <a:t>werden</a:t>
            </a:r>
            <a:r>
              <a:rPr lang="en-US" dirty="0" smtClean="0"/>
              <a:t>:</a:t>
            </a:r>
            <a:br>
              <a:rPr lang="en-US" dirty="0" smtClean="0"/>
            </a:br>
            <a:r>
              <a:rPr lang="en-US" dirty="0" smtClean="0"/>
              <a:t/>
            </a:r>
            <a:br>
              <a:rPr lang="en-US" dirty="0" smtClean="0"/>
            </a:br>
            <a:r>
              <a:rPr lang="en-US" dirty="0" smtClean="0">
                <a:solidFill>
                  <a:srgbClr val="00B0F0"/>
                </a:solidFill>
              </a:rPr>
              <a:t>Task</a:t>
            </a:r>
            <a:r>
              <a:rPr lang="en-US" dirty="0" smtClean="0"/>
              <a:t>&lt;</a:t>
            </a:r>
            <a:r>
              <a:rPr lang="en-US" dirty="0" smtClean="0">
                <a:solidFill>
                  <a:srgbClr val="00B0F0"/>
                </a:solidFill>
              </a:rPr>
              <a:t>List</a:t>
            </a:r>
            <a:r>
              <a:rPr lang="en-US" dirty="0" smtClean="0"/>
              <a:t>&lt;</a:t>
            </a:r>
            <a:r>
              <a:rPr lang="en-US" dirty="0" err="1" smtClean="0">
                <a:solidFill>
                  <a:schemeClr val="accent1">
                    <a:lumMod val="75000"/>
                  </a:schemeClr>
                </a:solidFill>
              </a:rPr>
              <a:t>int</a:t>
            </a:r>
            <a:r>
              <a:rPr lang="en-US" dirty="0" smtClean="0"/>
              <a:t>&gt;&gt; t = new </a:t>
            </a:r>
            <a:r>
              <a:rPr lang="en-US" dirty="0" smtClean="0">
                <a:solidFill>
                  <a:srgbClr val="00B0F0"/>
                </a:solidFill>
              </a:rPr>
              <a:t>Task</a:t>
            </a:r>
            <a:r>
              <a:rPr lang="en-US" dirty="0" smtClean="0"/>
              <a:t>&lt;</a:t>
            </a:r>
            <a:r>
              <a:rPr lang="en-US" dirty="0" smtClean="0">
                <a:solidFill>
                  <a:srgbClr val="00B0F0"/>
                </a:solidFill>
              </a:rPr>
              <a:t>List</a:t>
            </a:r>
            <a:r>
              <a:rPr lang="en-US" dirty="0" smtClean="0"/>
              <a:t>&lt;</a:t>
            </a:r>
            <a:r>
              <a:rPr lang="en-US" dirty="0" err="1" smtClean="0">
                <a:solidFill>
                  <a:schemeClr val="accent1">
                    <a:lumMod val="75000"/>
                  </a:schemeClr>
                </a:solidFill>
              </a:rPr>
              <a:t>int</a:t>
            </a:r>
            <a:r>
              <a:rPr lang="en-US" dirty="0" smtClean="0"/>
              <a:t>&gt;&gt;(...); </a:t>
            </a:r>
            <a:br>
              <a:rPr lang="en-US" dirty="0" smtClean="0"/>
            </a:br>
            <a:endParaRPr lang="en-US" dirty="0" smtClean="0"/>
          </a:p>
          <a:p>
            <a:pPr marL="0" indent="0">
              <a:buNone/>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spTree>
    <p:extLst>
      <p:ext uri="{BB962C8B-B14F-4D97-AF65-F5344CB8AC3E}">
        <p14:creationId xmlns:p14="http://schemas.microsoft.com/office/powerpoint/2010/main" val="22741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9863" y="2687638"/>
            <a:ext cx="7246937" cy="3514725"/>
          </a:xfrm>
        </p:spPr>
        <p:txBody>
          <a:bodyPr/>
          <a:lstStyle/>
          <a:p>
            <a:pPr>
              <a:defRPr/>
            </a:pPr>
            <a:r>
              <a:rPr lang="en-US" dirty="0" smtClean="0"/>
              <a:t>Multithreading</a:t>
            </a:r>
          </a:p>
          <a:p>
            <a:pPr>
              <a:defRPr/>
            </a:pPr>
            <a:r>
              <a:rPr lang="en-US" dirty="0" err="1" smtClean="0"/>
              <a:t>Implementierung</a:t>
            </a:r>
            <a:r>
              <a:rPr lang="en-US" dirty="0" smtClean="0"/>
              <a:t> des Multithreading</a:t>
            </a:r>
          </a:p>
          <a:p>
            <a:pPr>
              <a:defRPr/>
            </a:pPr>
            <a:r>
              <a:rPr lang="en-US" dirty="0" err="1" smtClean="0"/>
              <a:t>Programmierung</a:t>
            </a:r>
            <a:r>
              <a:rPr lang="en-US" dirty="0" smtClean="0"/>
              <a:t> </a:t>
            </a:r>
            <a:r>
              <a:rPr lang="en-US" dirty="0" err="1" smtClean="0"/>
              <a:t>mit</a:t>
            </a:r>
            <a:r>
              <a:rPr lang="en-US" dirty="0" smtClean="0"/>
              <a:t> </a:t>
            </a:r>
            <a:r>
              <a:rPr lang="en-US" dirty="0" err="1" smtClean="0"/>
              <a:t>async</a:t>
            </a:r>
            <a:r>
              <a:rPr lang="en-US" dirty="0" smtClean="0"/>
              <a:t> und await</a:t>
            </a:r>
          </a:p>
          <a:p>
            <a:pPr>
              <a:defRPr/>
            </a:pPr>
            <a:r>
              <a:rPr lang="en-US" dirty="0" err="1" smtClean="0"/>
              <a:t>Synchronisation</a:t>
            </a:r>
            <a:endParaRPr lang="en-US" dirty="0" smtClean="0"/>
          </a:p>
          <a:p>
            <a:pPr>
              <a:defRPr/>
            </a:pPr>
            <a:r>
              <a:rPr lang="en-US" dirty="0" err="1" smtClean="0"/>
              <a:t>Ausblick</a:t>
            </a:r>
            <a:endParaRPr lang="en-US" dirty="0"/>
          </a:p>
        </p:txBody>
      </p:sp>
      <p:sp>
        <p:nvSpPr>
          <p:cNvPr id="4" name="Rectangle 71"/>
          <p:cNvSpPr>
            <a:spLocks noChangeArrowheads="1"/>
          </p:cNvSpPr>
          <p:nvPr/>
        </p:nvSpPr>
        <p:spPr bwMode="auto">
          <a:xfrm>
            <a:off x="-1588" y="2716213"/>
            <a:ext cx="7020000" cy="269875"/>
          </a:xfrm>
          <a:prstGeom prst="rect">
            <a:avLst/>
          </a:prstGeom>
          <a:noFill/>
          <a:ln w="6350">
            <a:solidFill>
              <a:schemeClr val="bg2">
                <a:lumMod val="75000"/>
              </a:schemeClr>
            </a:solidFill>
            <a:miter lim="800000"/>
            <a:headEnd/>
            <a:tailEnd/>
          </a:ln>
        </p:spPr>
        <p:txBody>
          <a:bodyPr wrap="none" anchor="ctr"/>
          <a:lstStyle/>
          <a:p>
            <a:pPr algn="ctr">
              <a:defRPr/>
            </a:pPr>
            <a:endParaRPr lang="en-GB" sz="1800">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 </a:t>
            </a:r>
            <a:r>
              <a:rPr lang="en-US" dirty="0" err="1" smtClean="0"/>
              <a:t>stoppen</a:t>
            </a:r>
            <a:r>
              <a:rPr lang="en-US" dirty="0" smtClean="0"/>
              <a:t> (3)</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Die </a:t>
            </a:r>
            <a:r>
              <a:rPr lang="en-US" dirty="0" err="1" smtClean="0"/>
              <a:t>Primzahlprüfung</a:t>
            </a:r>
            <a:r>
              <a:rPr lang="en-US" dirty="0" smtClean="0"/>
              <a:t> </a:t>
            </a:r>
            <a:r>
              <a:rPr lang="en-US" dirty="0" err="1" smtClean="0"/>
              <a:t>mit</a:t>
            </a:r>
            <a:r>
              <a:rPr lang="en-US" dirty="0" smtClean="0"/>
              <a:t> </a:t>
            </a:r>
            <a:r>
              <a:rPr lang="en-US" dirty="0" err="1" smtClean="0"/>
              <a:t>dem</a:t>
            </a:r>
            <a:r>
              <a:rPr lang="en-US" dirty="0" smtClean="0"/>
              <a:t> “</a:t>
            </a:r>
            <a:r>
              <a:rPr lang="en-US" dirty="0" err="1" smtClean="0"/>
              <a:t>Sieb</a:t>
            </a:r>
            <a:r>
              <a:rPr lang="en-US" dirty="0" smtClean="0"/>
              <a:t> des Eratosthenes”</a:t>
            </a:r>
            <a:br>
              <a:rPr lang="en-US" dirty="0" smtClean="0"/>
            </a:br>
            <a:endParaRPr lang="en-US" dirty="0" smtClean="0"/>
          </a:p>
          <a:p>
            <a:pPr marL="0" indent="0">
              <a:buNone/>
              <a:defRPr/>
            </a:pPr>
            <a:r>
              <a:rPr lang="en-US" dirty="0" err="1" smtClean="0"/>
              <a:t>Wir</a:t>
            </a:r>
            <a:r>
              <a:rPr lang="en-US" dirty="0" smtClean="0"/>
              <a:t> </a:t>
            </a:r>
            <a:r>
              <a:rPr lang="en-US" dirty="0" err="1" smtClean="0"/>
              <a:t>schauen</a:t>
            </a:r>
            <a:r>
              <a:rPr lang="en-US" dirty="0" smtClean="0"/>
              <a:t> </a:t>
            </a:r>
            <a:r>
              <a:rPr lang="en-US" dirty="0" err="1" smtClean="0"/>
              <a:t>uns</a:t>
            </a:r>
            <a:r>
              <a:rPr lang="en-US" dirty="0" smtClean="0"/>
              <a:t> den </a:t>
            </a:r>
            <a:r>
              <a:rPr lang="en-US" dirty="0" err="1" smtClean="0"/>
              <a:t>Algorithmus</a:t>
            </a:r>
            <a:r>
              <a:rPr lang="en-US" dirty="0" smtClean="0"/>
              <a:t> dieses </a:t>
            </a:r>
            <a:r>
              <a:rPr lang="en-US" dirty="0" err="1" smtClean="0"/>
              <a:t>griechischen</a:t>
            </a:r>
            <a:r>
              <a:rPr lang="en-US" dirty="0" smtClean="0"/>
              <a:t> </a:t>
            </a:r>
            <a:r>
              <a:rPr lang="en-US" dirty="0" err="1" smtClean="0"/>
              <a:t>Mathematikers</a:t>
            </a:r>
            <a:r>
              <a:rPr lang="en-US" dirty="0" smtClean="0"/>
              <a:t> um </a:t>
            </a:r>
            <a:r>
              <a:rPr lang="en-US" dirty="0" err="1" smtClean="0"/>
              <a:t>Primzahlen</a:t>
            </a:r>
            <a:r>
              <a:rPr lang="en-US" dirty="0" smtClean="0"/>
              <a:t> </a:t>
            </a:r>
            <a:r>
              <a:rPr lang="en-US" dirty="0" err="1" smtClean="0"/>
              <a:t>bis</a:t>
            </a:r>
            <a:r>
              <a:rPr lang="en-US" dirty="0" smtClean="0"/>
              <a:t> </a:t>
            </a:r>
            <a:r>
              <a:rPr lang="en-US" dirty="0" err="1" smtClean="0"/>
              <a:t>zu</a:t>
            </a:r>
            <a:r>
              <a:rPr lang="en-US" dirty="0" smtClean="0"/>
              <a:t> </a:t>
            </a:r>
            <a:r>
              <a:rPr lang="en-US" dirty="0" err="1" smtClean="0"/>
              <a:t>einer</a:t>
            </a:r>
            <a:r>
              <a:rPr lang="en-US" dirty="0" smtClean="0"/>
              <a:t> </a:t>
            </a:r>
            <a:r>
              <a:rPr lang="en-US" dirty="0" err="1" smtClean="0"/>
              <a:t>Obergrenze</a:t>
            </a:r>
            <a:r>
              <a:rPr lang="en-US" dirty="0" smtClean="0"/>
              <a:t> </a:t>
            </a:r>
            <a:r>
              <a:rPr lang="en-US" dirty="0" err="1" smtClean="0"/>
              <a:t>zu</a:t>
            </a:r>
            <a:r>
              <a:rPr lang="en-US" dirty="0" smtClean="0"/>
              <a:t> </a:t>
            </a:r>
            <a:r>
              <a:rPr lang="en-US" dirty="0" err="1" smtClean="0"/>
              <a:t>finden</a:t>
            </a:r>
            <a:r>
              <a:rPr lang="en-US" dirty="0" smtClean="0"/>
              <a:t>. Da der </a:t>
            </a:r>
            <a:r>
              <a:rPr lang="en-US" dirty="0" err="1" smtClean="0"/>
              <a:t>Algorithmus</a:t>
            </a:r>
            <a:r>
              <a:rPr lang="en-US" dirty="0" smtClean="0"/>
              <a:t> je </a:t>
            </a:r>
            <a:r>
              <a:rPr lang="en-US" dirty="0" err="1" smtClean="0"/>
              <a:t>nach</a:t>
            </a:r>
            <a:r>
              <a:rPr lang="en-US" dirty="0" smtClean="0"/>
              <a:t> Wert der </a:t>
            </a:r>
            <a:r>
              <a:rPr lang="en-US" dirty="0" err="1" smtClean="0"/>
              <a:t>Obergrenze</a:t>
            </a:r>
            <a:r>
              <a:rPr lang="en-US" dirty="0" smtClean="0"/>
              <a:t> </a:t>
            </a:r>
            <a:r>
              <a:rPr lang="en-US" dirty="0" err="1" smtClean="0"/>
              <a:t>länger</a:t>
            </a:r>
            <a:r>
              <a:rPr lang="en-US" dirty="0" smtClean="0"/>
              <a:t> </a:t>
            </a:r>
            <a:r>
              <a:rPr lang="en-US" dirty="0" err="1" smtClean="0"/>
              <a:t>dauern</a:t>
            </a:r>
            <a:r>
              <a:rPr lang="en-US" dirty="0" smtClean="0"/>
              <a:t> </a:t>
            </a:r>
            <a:r>
              <a:rPr lang="en-US" dirty="0" err="1" smtClean="0"/>
              <a:t>kann</a:t>
            </a:r>
            <a:r>
              <a:rPr lang="en-US" dirty="0" smtClean="0"/>
              <a:t> </a:t>
            </a:r>
            <a:r>
              <a:rPr lang="en-US" dirty="0" err="1" smtClean="0"/>
              <a:t>werden</a:t>
            </a:r>
            <a:r>
              <a:rPr lang="en-US" dirty="0" smtClean="0"/>
              <a:t> </a:t>
            </a:r>
            <a:r>
              <a:rPr lang="en-US" dirty="0" err="1" smtClean="0"/>
              <a:t>wir</a:t>
            </a:r>
            <a:r>
              <a:rPr lang="en-US" dirty="0" smtClean="0"/>
              <a:t> </a:t>
            </a:r>
            <a:r>
              <a:rPr lang="en-US" dirty="0" err="1" smtClean="0"/>
              <a:t>ihn</a:t>
            </a:r>
            <a:r>
              <a:rPr lang="en-US" dirty="0" smtClean="0"/>
              <a:t> </a:t>
            </a:r>
            <a:r>
              <a:rPr lang="en-US" dirty="0" err="1" smtClean="0"/>
              <a:t>später</a:t>
            </a:r>
            <a:r>
              <a:rPr lang="en-US" dirty="0" smtClean="0"/>
              <a:t> </a:t>
            </a:r>
            <a:r>
              <a:rPr lang="en-US" dirty="0" err="1" smtClean="0"/>
              <a:t>abbrechen</a:t>
            </a:r>
            <a:r>
              <a:rPr lang="en-US" dirty="0" smtClean="0"/>
              <a:t>.</a:t>
            </a:r>
            <a:br>
              <a:rPr lang="en-US" dirty="0" smtClean="0"/>
            </a:br>
            <a:endParaRPr lang="en-US" dirty="0" smtClean="0"/>
          </a:p>
          <a:p>
            <a:pPr>
              <a:defRPr/>
            </a:pPr>
            <a:r>
              <a:rPr lang="en-US" dirty="0" err="1" smtClean="0"/>
              <a:t>Algorithmus</a:t>
            </a:r>
            <a:endParaRPr lang="en-US" dirty="0" smtClean="0"/>
          </a:p>
          <a:p>
            <a:pPr marL="0" indent="0">
              <a:buNone/>
              <a:defRPr/>
            </a:pPr>
            <a:r>
              <a:rPr lang="en-US" dirty="0" err="1" smtClean="0"/>
              <a:t>Wenn</a:t>
            </a:r>
            <a:r>
              <a:rPr lang="en-US" dirty="0" smtClean="0"/>
              <a:t> N die </a:t>
            </a:r>
            <a:r>
              <a:rPr lang="en-US" dirty="0" err="1" smtClean="0"/>
              <a:t>Obergrenze</a:t>
            </a:r>
            <a:r>
              <a:rPr lang="en-US" dirty="0" smtClean="0"/>
              <a:t> </a:t>
            </a:r>
            <a:r>
              <a:rPr lang="en-US" dirty="0" err="1" smtClean="0"/>
              <a:t>ist</a:t>
            </a:r>
            <a:r>
              <a:rPr lang="en-US" dirty="0" smtClean="0"/>
              <a:t>, </a:t>
            </a:r>
            <a:r>
              <a:rPr lang="en-US" dirty="0" err="1" smtClean="0"/>
              <a:t>dann</a:t>
            </a:r>
            <a:r>
              <a:rPr lang="en-US" dirty="0" smtClean="0"/>
              <a:t> </a:t>
            </a:r>
            <a:r>
              <a:rPr lang="de-DE" dirty="0" smtClean="0"/>
              <a:t>schreibt man alle Zahlen von 2 - N auf. Die kleinste nicht durchgestrichene Zahl ist immer eine Primzahl. Anfangs ist das die 2. Ausgehend von der kleinsten nicht durchgestrichenen Zahl werden dann alle Vielfachen dieser durchgestrichen, wobei es genügt, wenn man mit der Quadratzahl der Zahl beginnt.</a:t>
            </a:r>
          </a:p>
          <a:p>
            <a:pPr marL="0" indent="0">
              <a:buNone/>
              <a:defRPr/>
            </a:pPr>
            <a:r>
              <a:rPr lang="de-DE" dirty="0" smtClean="0"/>
              <a:t>Alle </a:t>
            </a:r>
            <a:r>
              <a:rPr lang="de-DE" dirty="0"/>
              <a:t>am Ende übrig gebliebenen, nicht durchgestrichenen Zahlen sind Primzahlen</a:t>
            </a:r>
            <a:r>
              <a:rPr lang="de-DE" dirty="0" smtClean="0"/>
              <a:t>.</a:t>
            </a:r>
            <a:br>
              <a:rPr lang="de-DE" dirty="0" smtClean="0"/>
            </a:br>
            <a:r>
              <a:rPr lang="de-DE" dirty="0" smtClean="0"/>
              <a:t>In der Methode </a:t>
            </a:r>
            <a:r>
              <a:rPr lang="de-DE" dirty="0" err="1" smtClean="0"/>
              <a:t>FindePrimzahlen</a:t>
            </a:r>
            <a:r>
              <a:rPr lang="de-DE" dirty="0" smtClean="0"/>
              <a:t>() wird zuerst 2 als erste Primzahl der Liste hinzugefügt, danach geht eine Schleife ab 3 bis zu N (Schrittweite 2 da gerade Zahlen nie Primzahlen sind) und prüft welche Zahlen Vielfache dieser kleinsten Primzahl ist (innere Schleife ab i^2 bis N)</a:t>
            </a:r>
            <a:r>
              <a:rPr lang="en-US" dirty="0" smtClean="0"/>
              <a:t/>
            </a:r>
            <a:br>
              <a:rPr lang="en-US" dirty="0" smtClean="0"/>
            </a:b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spTree>
    <p:extLst>
      <p:ext uri="{BB962C8B-B14F-4D97-AF65-F5344CB8AC3E}">
        <p14:creationId xmlns:p14="http://schemas.microsoft.com/office/powerpoint/2010/main" val="655900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 </a:t>
            </a:r>
            <a:r>
              <a:rPr lang="en-US" dirty="0" err="1" smtClean="0"/>
              <a:t>stoppen</a:t>
            </a:r>
            <a:r>
              <a:rPr lang="en-US" dirty="0" smtClean="0"/>
              <a:t> (3)</a:t>
            </a:r>
            <a:endParaRPr lang="en-US" dirty="0"/>
          </a:p>
        </p:txBody>
      </p:sp>
      <p:pic>
        <p:nvPicPr>
          <p:cNvPr id="2" name="Inhaltsplatzhalter 1"/>
          <p:cNvPicPr>
            <a:picLocks noGrp="1" noChangeAspect="1"/>
          </p:cNvPicPr>
          <p:nvPr>
            <p:ph sz="half" idx="2"/>
          </p:nvPr>
        </p:nvPicPr>
        <p:blipFill>
          <a:blip r:embed="rId2"/>
          <a:stretch>
            <a:fillRect/>
          </a:stretch>
        </p:blipFill>
        <p:spPr>
          <a:xfrm>
            <a:off x="792577" y="2078692"/>
            <a:ext cx="5514726" cy="4504988"/>
          </a:xfrm>
          <a:prstGeom prst="rect">
            <a:avLst/>
          </a:prstGeom>
        </p:spPr>
      </p:pic>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spTree>
    <p:extLst>
      <p:ext uri="{BB962C8B-B14F-4D97-AF65-F5344CB8AC3E}">
        <p14:creationId xmlns:p14="http://schemas.microsoft.com/office/powerpoint/2010/main" val="182250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 </a:t>
            </a:r>
            <a:r>
              <a:rPr lang="en-US" dirty="0" err="1" smtClean="0"/>
              <a:t>stoppen</a:t>
            </a:r>
            <a:r>
              <a:rPr lang="en-US" dirty="0" smtClean="0"/>
              <a:t> (4)</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Die </a:t>
            </a:r>
            <a:r>
              <a:rPr lang="en-US" dirty="0" err="1" smtClean="0"/>
              <a:t>Klasse</a:t>
            </a:r>
            <a:r>
              <a:rPr lang="en-US" dirty="0" smtClean="0"/>
              <a:t> </a:t>
            </a:r>
            <a:r>
              <a:rPr lang="en-US" dirty="0" err="1" smtClean="0"/>
              <a:t>FindePrimzahlenParameter</a:t>
            </a:r>
            <a:r>
              <a:rPr lang="en-US" dirty="0" smtClean="0"/>
              <a:t> </a:t>
            </a:r>
            <a:r>
              <a:rPr lang="en-US" dirty="0" err="1" smtClean="0"/>
              <a:t>kapselt</a:t>
            </a:r>
            <a:r>
              <a:rPr lang="en-US" dirty="0" smtClean="0"/>
              <a:t> die </a:t>
            </a:r>
            <a:r>
              <a:rPr lang="en-US" dirty="0" err="1" smtClean="0"/>
              <a:t>zu</a:t>
            </a:r>
            <a:r>
              <a:rPr lang="en-US" dirty="0" smtClean="0"/>
              <a:t> </a:t>
            </a:r>
            <a:r>
              <a:rPr lang="en-US" dirty="0" err="1" smtClean="0"/>
              <a:t>übergebende</a:t>
            </a:r>
            <a:r>
              <a:rPr lang="en-US" dirty="0" smtClean="0"/>
              <a:t> </a:t>
            </a:r>
            <a:r>
              <a:rPr lang="en-US" dirty="0" err="1" smtClean="0"/>
              <a:t>Obergrenze</a:t>
            </a:r>
            <a:r>
              <a:rPr lang="en-US" dirty="0" smtClean="0"/>
              <a:t> und das </a:t>
            </a:r>
            <a:r>
              <a:rPr lang="en-US" dirty="0" err="1" smtClean="0"/>
              <a:t>CancellationToken</a:t>
            </a:r>
            <a:r>
              <a:rPr lang="en-US" dirty="0" smtClean="0"/>
              <a:t>:</a:t>
            </a:r>
            <a:br>
              <a:rPr lang="en-US" dirty="0" smtClean="0"/>
            </a:br>
            <a:r>
              <a:rPr lang="en-US" dirty="0" smtClean="0"/>
              <a:t/>
            </a:r>
            <a:br>
              <a:rPr lang="en-US" dirty="0" smtClean="0"/>
            </a:br>
            <a:r>
              <a:rPr lang="en-US" dirty="0" smtClean="0"/>
              <a:t> </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2" name="Grafik 1"/>
          <p:cNvPicPr>
            <a:picLocks noChangeAspect="1"/>
          </p:cNvPicPr>
          <p:nvPr/>
        </p:nvPicPr>
        <p:blipFill>
          <a:blip r:embed="rId2"/>
          <a:stretch>
            <a:fillRect/>
          </a:stretch>
        </p:blipFill>
        <p:spPr>
          <a:xfrm>
            <a:off x="1017352" y="2687542"/>
            <a:ext cx="5699813" cy="3868504"/>
          </a:xfrm>
          <a:prstGeom prst="rect">
            <a:avLst/>
          </a:prstGeom>
        </p:spPr>
      </p:pic>
    </p:spTree>
    <p:extLst>
      <p:ext uri="{BB962C8B-B14F-4D97-AF65-F5344CB8AC3E}">
        <p14:creationId xmlns:p14="http://schemas.microsoft.com/office/powerpoint/2010/main" val="135010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 </a:t>
            </a:r>
            <a:r>
              <a:rPr lang="en-US" dirty="0" err="1" smtClean="0"/>
              <a:t>stoppen</a:t>
            </a:r>
            <a:r>
              <a:rPr lang="en-US" dirty="0" smtClean="0"/>
              <a:t> (5)</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Die </a:t>
            </a:r>
            <a:r>
              <a:rPr lang="en-US" dirty="0" err="1" smtClean="0"/>
              <a:t>Konsolenanwendung</a:t>
            </a:r>
            <a:r>
              <a:rPr lang="en-US" dirty="0" smtClean="0"/>
              <a:t> </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2" name="Grafik 1"/>
          <p:cNvPicPr>
            <a:picLocks noChangeAspect="1"/>
          </p:cNvPicPr>
          <p:nvPr/>
        </p:nvPicPr>
        <p:blipFill>
          <a:blip r:embed="rId2"/>
          <a:stretch>
            <a:fillRect/>
          </a:stretch>
        </p:blipFill>
        <p:spPr>
          <a:xfrm>
            <a:off x="771524" y="2408002"/>
            <a:ext cx="8008581" cy="4223385"/>
          </a:xfrm>
          <a:prstGeom prst="rect">
            <a:avLst/>
          </a:prstGeom>
        </p:spPr>
      </p:pic>
    </p:spTree>
    <p:extLst>
      <p:ext uri="{BB962C8B-B14F-4D97-AF65-F5344CB8AC3E}">
        <p14:creationId xmlns:p14="http://schemas.microsoft.com/office/powerpoint/2010/main" val="3972936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 </a:t>
            </a:r>
            <a:r>
              <a:rPr lang="en-US" dirty="0" err="1" smtClean="0"/>
              <a:t>stoppen</a:t>
            </a:r>
            <a:r>
              <a:rPr lang="en-US" dirty="0" smtClean="0"/>
              <a:t> (6)</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Je </a:t>
            </a:r>
            <a:r>
              <a:rPr lang="en-US" dirty="0" err="1" smtClean="0"/>
              <a:t>nach</a:t>
            </a:r>
            <a:r>
              <a:rPr lang="en-US" dirty="0" smtClean="0"/>
              <a:t> </a:t>
            </a:r>
            <a:r>
              <a:rPr lang="en-US" dirty="0" err="1" smtClean="0"/>
              <a:t>eingegebenen</a:t>
            </a:r>
            <a:r>
              <a:rPr lang="en-US" dirty="0" smtClean="0"/>
              <a:t> </a:t>
            </a:r>
            <a:r>
              <a:rPr lang="en-US" dirty="0" err="1" smtClean="0"/>
              <a:t>Werten</a:t>
            </a:r>
            <a:r>
              <a:rPr lang="en-US" dirty="0" smtClean="0"/>
              <a:t> </a:t>
            </a:r>
            <a:r>
              <a:rPr lang="en-US" dirty="0" err="1" smtClean="0"/>
              <a:t>wird</a:t>
            </a:r>
            <a:r>
              <a:rPr lang="en-US" dirty="0" smtClean="0"/>
              <a:t> die </a:t>
            </a:r>
            <a:r>
              <a:rPr lang="en-US" dirty="0" err="1" smtClean="0"/>
              <a:t>erzeugte</a:t>
            </a:r>
            <a:r>
              <a:rPr lang="en-US" dirty="0" smtClean="0"/>
              <a:t> </a:t>
            </a:r>
            <a:r>
              <a:rPr lang="en-US" dirty="0" err="1" smtClean="0"/>
              <a:t>Liste</a:t>
            </a:r>
            <a:r>
              <a:rPr lang="en-US" dirty="0" smtClean="0"/>
              <a:t> </a:t>
            </a:r>
            <a:r>
              <a:rPr lang="en-US" dirty="0" err="1" smtClean="0"/>
              <a:t>zurückgegeben</a:t>
            </a:r>
            <a:r>
              <a:rPr lang="en-US" dirty="0" smtClean="0"/>
              <a:t> und die </a:t>
            </a:r>
            <a:r>
              <a:rPr lang="en-US" dirty="0" err="1" smtClean="0"/>
              <a:t>größte</a:t>
            </a:r>
            <a:r>
              <a:rPr lang="en-US" dirty="0" smtClean="0"/>
              <a:t> </a:t>
            </a:r>
            <a:r>
              <a:rPr lang="en-US" dirty="0" err="1" smtClean="0"/>
              <a:t>gefunde</a:t>
            </a:r>
            <a:r>
              <a:rPr lang="en-US" dirty="0" smtClean="0"/>
              <a:t> </a:t>
            </a:r>
            <a:r>
              <a:rPr lang="en-US" dirty="0" err="1" smtClean="0"/>
              <a:t>Primzahl</a:t>
            </a:r>
            <a:r>
              <a:rPr lang="en-US" dirty="0" smtClean="0"/>
              <a:t> </a:t>
            </a:r>
            <a:r>
              <a:rPr lang="en-US" dirty="0" err="1" smtClean="0"/>
              <a:t>ausgegeben</a:t>
            </a:r>
            <a:r>
              <a:rPr lang="en-US" dirty="0" smtClean="0"/>
              <a:t>. </a:t>
            </a:r>
            <a:r>
              <a:rPr lang="en-US" dirty="0" err="1" smtClean="0"/>
              <a:t>Mit</a:t>
            </a:r>
            <a:r>
              <a:rPr lang="en-US" dirty="0" smtClean="0"/>
              <a:t> den </a:t>
            </a:r>
            <a:r>
              <a:rPr lang="en-US" dirty="0" err="1" smtClean="0"/>
              <a:t>aktuellen</a:t>
            </a:r>
            <a:r>
              <a:rPr lang="en-US" dirty="0" smtClean="0"/>
              <a:t> </a:t>
            </a:r>
            <a:r>
              <a:rPr lang="en-US" dirty="0" err="1" smtClean="0"/>
              <a:t>Werten</a:t>
            </a:r>
            <a:r>
              <a:rPr lang="en-US" dirty="0" smtClean="0"/>
              <a:t> in </a:t>
            </a:r>
            <a:r>
              <a:rPr lang="en-US" dirty="0" err="1" smtClean="0"/>
              <a:t>dem</a:t>
            </a:r>
            <a:r>
              <a:rPr lang="en-US" dirty="0" smtClean="0"/>
              <a:t> </a:t>
            </a:r>
            <a:r>
              <a:rPr lang="en-US" dirty="0" err="1" smtClean="0"/>
              <a:t>Quellcode</a:t>
            </a:r>
            <a:r>
              <a:rPr lang="en-US" dirty="0" smtClean="0"/>
              <a:t> </a:t>
            </a:r>
            <a:r>
              <a:rPr lang="en-US" dirty="0" err="1" smtClean="0"/>
              <a:t>ergibt</a:t>
            </a:r>
            <a:r>
              <a:rPr lang="en-US" dirty="0" smtClean="0"/>
              <a:t> </a:t>
            </a:r>
            <a:r>
              <a:rPr lang="en-US" dirty="0" err="1" smtClean="0"/>
              <a:t>sich</a:t>
            </a:r>
            <a:r>
              <a:rPr lang="en-US" dirty="0" smtClean="0"/>
              <a:t> </a:t>
            </a:r>
            <a:r>
              <a:rPr lang="en-US" dirty="0" err="1" smtClean="0"/>
              <a:t>folgende</a:t>
            </a:r>
            <a:r>
              <a:rPr lang="en-US" dirty="0" smtClean="0"/>
              <a:t> </a:t>
            </a:r>
            <a:r>
              <a:rPr lang="en-US" dirty="0" err="1" smtClean="0"/>
              <a:t>Ausgabe</a:t>
            </a:r>
            <a:r>
              <a:rPr lang="en-US" dirty="0" smtClean="0"/>
              <a:t>: </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2" name="Grafik 1"/>
          <p:cNvPicPr>
            <a:picLocks noChangeAspect="1"/>
          </p:cNvPicPr>
          <p:nvPr/>
        </p:nvPicPr>
        <p:blipFill>
          <a:blip r:embed="rId2"/>
          <a:stretch>
            <a:fillRect/>
          </a:stretch>
        </p:blipFill>
        <p:spPr>
          <a:xfrm>
            <a:off x="3297165" y="3540546"/>
            <a:ext cx="2151135" cy="1204168"/>
          </a:xfrm>
          <a:prstGeom prst="rect">
            <a:avLst/>
          </a:prstGeom>
        </p:spPr>
      </p:pic>
    </p:spTree>
    <p:extLst>
      <p:ext uri="{BB962C8B-B14F-4D97-AF65-F5344CB8AC3E}">
        <p14:creationId xmlns:p14="http://schemas.microsoft.com/office/powerpoint/2010/main" val="126724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Task-Status</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Ein</a:t>
            </a:r>
            <a:r>
              <a:rPr lang="en-US" dirty="0" smtClean="0"/>
              <a:t> Task-</a:t>
            </a:r>
            <a:r>
              <a:rPr lang="en-US" dirty="0" err="1" smtClean="0"/>
              <a:t>Objekt</a:t>
            </a:r>
            <a:r>
              <a:rPr lang="en-US" dirty="0" smtClean="0"/>
              <a:t> hat </a:t>
            </a:r>
            <a:r>
              <a:rPr lang="en-US" dirty="0" err="1" smtClean="0"/>
              <a:t>ein</a:t>
            </a:r>
            <a:r>
              <a:rPr lang="en-US" dirty="0" smtClean="0"/>
              <a:t> </a:t>
            </a:r>
            <a:r>
              <a:rPr lang="en-US" dirty="0" err="1" smtClean="0"/>
              <a:t>Attribut</a:t>
            </a:r>
            <a:r>
              <a:rPr lang="en-US" dirty="0" smtClean="0"/>
              <a:t>, welches den Status </a:t>
            </a:r>
            <a:r>
              <a:rPr lang="en-US" dirty="0" err="1" smtClean="0"/>
              <a:t>zurückliefert</a:t>
            </a:r>
            <a:r>
              <a:rPr lang="en-US" dirty="0" smtClean="0"/>
              <a:t>. </a:t>
            </a:r>
            <a:r>
              <a:rPr lang="en-US" dirty="0" err="1" smtClean="0"/>
              <a:t>Zudem</a:t>
            </a:r>
            <a:r>
              <a:rPr lang="en-US" dirty="0" smtClean="0"/>
              <a:t> </a:t>
            </a:r>
            <a:r>
              <a:rPr lang="en-US" dirty="0" err="1" smtClean="0"/>
              <a:t>kann</a:t>
            </a:r>
            <a:r>
              <a:rPr lang="en-US" dirty="0"/>
              <a:t> </a:t>
            </a:r>
            <a:r>
              <a:rPr lang="en-US" dirty="0" err="1" smtClean="0"/>
              <a:t>auch</a:t>
            </a:r>
            <a:r>
              <a:rPr lang="en-US" dirty="0" smtClean="0"/>
              <a:t> </a:t>
            </a:r>
            <a:r>
              <a:rPr lang="en-US" dirty="0" err="1" smtClean="0"/>
              <a:t>direkt</a:t>
            </a:r>
            <a:r>
              <a:rPr lang="en-US" dirty="0" smtClean="0"/>
              <a:t> </a:t>
            </a:r>
            <a:r>
              <a:rPr lang="en-US" dirty="0" err="1" smtClean="0"/>
              <a:t>boolsche</a:t>
            </a:r>
            <a:r>
              <a:rPr lang="en-US" dirty="0" smtClean="0"/>
              <a:t> </a:t>
            </a:r>
            <a:r>
              <a:rPr lang="en-US" dirty="0" err="1" smtClean="0"/>
              <a:t>Werte</a:t>
            </a:r>
            <a:r>
              <a:rPr lang="en-US" dirty="0" smtClean="0"/>
              <a:t> </a:t>
            </a:r>
            <a:r>
              <a:rPr lang="en-US" dirty="0" err="1" smtClean="0"/>
              <a:t>erhalten</a:t>
            </a:r>
            <a:r>
              <a:rPr lang="en-US" dirty="0" smtClean="0"/>
              <a:t> </a:t>
            </a:r>
            <a:r>
              <a:rPr lang="en-US" dirty="0" err="1" smtClean="0"/>
              <a:t>wenn</a:t>
            </a:r>
            <a:r>
              <a:rPr lang="en-US" dirty="0" smtClean="0"/>
              <a:t> man </a:t>
            </a:r>
            <a:r>
              <a:rPr lang="en-US" dirty="0" err="1" smtClean="0"/>
              <a:t>konkret</a:t>
            </a:r>
            <a:r>
              <a:rPr lang="en-US" dirty="0" smtClean="0"/>
              <a:t> auf </a:t>
            </a:r>
            <a:r>
              <a:rPr lang="en-US" dirty="0" err="1" smtClean="0"/>
              <a:t>einen</a:t>
            </a:r>
            <a:r>
              <a:rPr lang="en-US" dirty="0" smtClean="0"/>
              <a:t> </a:t>
            </a:r>
            <a:r>
              <a:rPr lang="en-US" dirty="0" err="1" smtClean="0"/>
              <a:t>Zustand</a:t>
            </a:r>
            <a:r>
              <a:rPr lang="en-US" dirty="0" smtClean="0"/>
              <a:t> </a:t>
            </a:r>
            <a:r>
              <a:rPr lang="en-US" dirty="0" err="1" smtClean="0"/>
              <a:t>prüft</a:t>
            </a:r>
            <a:r>
              <a:rPr lang="en-US" dirty="0" smtClean="0"/>
              <a:t>. Das Task-</a:t>
            </a:r>
            <a:r>
              <a:rPr lang="en-US" dirty="0" err="1" smtClean="0"/>
              <a:t>Objekt</a:t>
            </a:r>
            <a:r>
              <a:rPr lang="en-US" dirty="0" smtClean="0"/>
              <a:t> </a:t>
            </a:r>
            <a:r>
              <a:rPr lang="en-US" dirty="0" err="1" smtClean="0"/>
              <a:t>stellt</a:t>
            </a:r>
            <a:r>
              <a:rPr lang="en-US" dirty="0" smtClean="0"/>
              <a:t> </a:t>
            </a:r>
            <a:r>
              <a:rPr lang="en-US" dirty="0" err="1" smtClean="0"/>
              <a:t>hier</a:t>
            </a:r>
            <a:r>
              <a:rPr lang="en-US" dirty="0" smtClean="0"/>
              <a:t> die </a:t>
            </a:r>
            <a:r>
              <a:rPr lang="en-US" dirty="0" err="1" smtClean="0"/>
              <a:t>folgenden</a:t>
            </a:r>
            <a:r>
              <a:rPr lang="en-US" dirty="0" smtClean="0"/>
              <a:t> Attribute </a:t>
            </a:r>
            <a:r>
              <a:rPr lang="en-US" dirty="0" err="1" smtClean="0"/>
              <a:t>zur</a:t>
            </a:r>
            <a:r>
              <a:rPr lang="en-US" dirty="0" smtClean="0"/>
              <a:t> </a:t>
            </a:r>
            <a:r>
              <a:rPr lang="en-US" dirty="0" err="1" smtClean="0"/>
              <a:t>Verfügung</a:t>
            </a:r>
            <a:r>
              <a:rPr lang="en-US" dirty="0" smtClean="0"/>
              <a:t> (</a:t>
            </a:r>
            <a:r>
              <a:rPr lang="en-US" dirty="0" err="1" smtClean="0"/>
              <a:t>isCanceled</a:t>
            </a:r>
            <a:r>
              <a:rPr lang="en-US" dirty="0" smtClean="0"/>
              <a:t>, </a:t>
            </a:r>
            <a:r>
              <a:rPr lang="en-US" dirty="0" err="1" smtClean="0"/>
              <a:t>isCompleted</a:t>
            </a:r>
            <a:r>
              <a:rPr lang="en-US" dirty="0" smtClean="0"/>
              <a:t>, </a:t>
            </a:r>
            <a:r>
              <a:rPr lang="en-US" dirty="0" err="1" smtClean="0"/>
              <a:t>isFaulted</a:t>
            </a:r>
            <a:r>
              <a:rPr lang="en-US" dirty="0" smtClean="0"/>
              <a:t>).</a:t>
            </a:r>
          </a:p>
          <a:p>
            <a:pPr>
              <a:defRPr/>
            </a:pPr>
            <a:r>
              <a:rPr lang="en-US" dirty="0" smtClean="0"/>
              <a:t>Am </a:t>
            </a:r>
            <a:r>
              <a:rPr lang="en-US" dirty="0" err="1" smtClean="0"/>
              <a:t>Ende</a:t>
            </a:r>
            <a:r>
              <a:rPr lang="en-US" dirty="0" smtClean="0"/>
              <a:t> des </a:t>
            </a:r>
            <a:r>
              <a:rPr lang="en-US" dirty="0" err="1" smtClean="0"/>
              <a:t>Hauptthreads</a:t>
            </a:r>
            <a:r>
              <a:rPr lang="en-US" dirty="0" smtClean="0"/>
              <a:t> </a:t>
            </a:r>
            <a:r>
              <a:rPr lang="en-US" dirty="0" err="1" smtClean="0"/>
              <a:t>haben</a:t>
            </a:r>
            <a:r>
              <a:rPr lang="en-US" dirty="0" smtClean="0"/>
              <a:t> </a:t>
            </a:r>
            <a:r>
              <a:rPr lang="en-US" dirty="0" err="1" smtClean="0"/>
              <a:t>wir</a:t>
            </a:r>
            <a:r>
              <a:rPr lang="en-US" dirty="0" smtClean="0"/>
              <a:t> ja </a:t>
            </a:r>
            <a:r>
              <a:rPr lang="en-US" dirty="0" err="1" smtClean="0"/>
              <a:t>vor</a:t>
            </a:r>
            <a:r>
              <a:rPr lang="en-US" dirty="0" smtClean="0"/>
              <a:t> </a:t>
            </a:r>
            <a:r>
              <a:rPr lang="en-US" dirty="0" err="1" smtClean="0"/>
              <a:t>einer</a:t>
            </a:r>
            <a:r>
              <a:rPr lang="en-US" dirty="0" smtClean="0"/>
              <a:t> </a:t>
            </a:r>
            <a:r>
              <a:rPr lang="en-US" dirty="0" err="1" smtClean="0"/>
              <a:t>Ausgabe</a:t>
            </a:r>
            <a:r>
              <a:rPr lang="en-US" dirty="0" smtClean="0"/>
              <a:t> des Results </a:t>
            </a:r>
            <a:r>
              <a:rPr lang="en-US" dirty="0" err="1" smtClean="0"/>
              <a:t>geprüft</a:t>
            </a:r>
            <a:r>
              <a:rPr lang="en-US" dirty="0" smtClean="0"/>
              <a:t> </a:t>
            </a:r>
            <a:r>
              <a:rPr lang="en-US" dirty="0" err="1" smtClean="0"/>
              <a:t>ob</a:t>
            </a:r>
            <a:r>
              <a:rPr lang="en-US" dirty="0" smtClean="0"/>
              <a:t> der </a:t>
            </a:r>
            <a:r>
              <a:rPr lang="en-US" dirty="0" err="1" smtClean="0"/>
              <a:t>Inhalt</a:t>
            </a:r>
            <a:r>
              <a:rPr lang="en-US" dirty="0" smtClean="0"/>
              <a:t> NULL </a:t>
            </a:r>
            <a:r>
              <a:rPr lang="en-US" dirty="0" err="1" smtClean="0"/>
              <a:t>ist</a:t>
            </a:r>
            <a:r>
              <a:rPr lang="en-US" dirty="0" smtClean="0"/>
              <a:t>. </a:t>
            </a:r>
            <a:r>
              <a:rPr lang="en-US" dirty="0" err="1" smtClean="0"/>
              <a:t>Eigentlich</a:t>
            </a:r>
            <a:r>
              <a:rPr lang="en-US" dirty="0" smtClean="0"/>
              <a:t> </a:t>
            </a:r>
            <a:r>
              <a:rPr lang="en-US" dirty="0" err="1" smtClean="0"/>
              <a:t>ist</a:t>
            </a:r>
            <a:r>
              <a:rPr lang="en-US" dirty="0" smtClean="0"/>
              <a:t> </a:t>
            </a:r>
            <a:r>
              <a:rPr lang="en-US" dirty="0" err="1" smtClean="0"/>
              <a:t>es</a:t>
            </a:r>
            <a:r>
              <a:rPr lang="en-US" dirty="0" smtClean="0"/>
              <a:t> </a:t>
            </a:r>
            <a:r>
              <a:rPr lang="en-US" dirty="0" err="1" smtClean="0"/>
              <a:t>einfacher</a:t>
            </a:r>
            <a:r>
              <a:rPr lang="en-US" dirty="0" smtClean="0"/>
              <a:t> </a:t>
            </a:r>
            <a:r>
              <a:rPr lang="en-US" dirty="0" err="1" smtClean="0"/>
              <a:t>zu</a:t>
            </a:r>
            <a:r>
              <a:rPr lang="en-US" dirty="0" smtClean="0"/>
              <a:t> </a:t>
            </a:r>
            <a:r>
              <a:rPr lang="en-US" dirty="0" err="1" smtClean="0"/>
              <a:t>prüfen</a:t>
            </a:r>
            <a:r>
              <a:rPr lang="en-US" dirty="0" smtClean="0"/>
              <a:t> </a:t>
            </a:r>
            <a:r>
              <a:rPr lang="en-US" dirty="0" err="1" smtClean="0"/>
              <a:t>ob</a:t>
            </a:r>
            <a:r>
              <a:rPr lang="en-US" dirty="0" smtClean="0"/>
              <a:t> der Task </a:t>
            </a:r>
            <a:r>
              <a:rPr lang="en-US" dirty="0" err="1" smtClean="0"/>
              <a:t>abgebrochen</a:t>
            </a:r>
            <a:r>
              <a:rPr lang="en-US" dirty="0" smtClean="0"/>
              <a:t> </a:t>
            </a:r>
            <a:r>
              <a:rPr lang="en-US" dirty="0" err="1" smtClean="0"/>
              <a:t>wurde</a:t>
            </a:r>
            <a:r>
              <a:rPr lang="en-US" dirty="0" smtClean="0"/>
              <a:t>. </a:t>
            </a:r>
            <a:r>
              <a:rPr lang="en-US" dirty="0" err="1" smtClean="0"/>
              <a:t>Wir</a:t>
            </a:r>
            <a:r>
              <a:rPr lang="en-US" dirty="0" smtClean="0"/>
              <a:t> </a:t>
            </a:r>
            <a:r>
              <a:rPr lang="en-US" dirty="0" err="1" smtClean="0"/>
              <a:t>ändern</a:t>
            </a:r>
            <a:r>
              <a:rPr lang="en-US" dirty="0" smtClean="0"/>
              <a:t> also die </a:t>
            </a:r>
            <a:r>
              <a:rPr lang="en-US" dirty="0" err="1" smtClean="0"/>
              <a:t>letzten</a:t>
            </a:r>
            <a:r>
              <a:rPr lang="en-US" dirty="0" smtClean="0"/>
              <a:t> </a:t>
            </a:r>
            <a:r>
              <a:rPr lang="en-US" dirty="0" err="1" smtClean="0"/>
              <a:t>Zeilen</a:t>
            </a:r>
            <a:r>
              <a:rPr lang="en-US" dirty="0" smtClean="0"/>
              <a:t> </a:t>
            </a:r>
            <a:r>
              <a:rPr lang="en-US" dirty="0" err="1" smtClean="0"/>
              <a:t>unsers</a:t>
            </a:r>
            <a:r>
              <a:rPr lang="en-US" dirty="0" smtClean="0"/>
              <a:t> </a:t>
            </a:r>
            <a:r>
              <a:rPr lang="en-US" dirty="0" err="1" smtClean="0"/>
              <a:t>Hauptthreads</a:t>
            </a:r>
            <a:r>
              <a:rPr lang="en-US" dirty="0" smtClean="0"/>
              <a:t> </a:t>
            </a:r>
            <a:r>
              <a:rPr lang="en-US" dirty="0" err="1" smtClean="0"/>
              <a:t>als</a:t>
            </a:r>
            <a:r>
              <a:rPr lang="en-US" dirty="0" smtClean="0"/>
              <a:t> </a:t>
            </a:r>
            <a:r>
              <a:rPr lang="en-US" dirty="0" err="1" smtClean="0"/>
              <a:t>erstes</a:t>
            </a:r>
            <a:r>
              <a:rPr lang="en-US" dirty="0" smtClean="0"/>
              <a:t> so, um </a:t>
            </a:r>
            <a:r>
              <a:rPr lang="en-US" dirty="0" err="1" smtClean="0"/>
              <a:t>diese</a:t>
            </a:r>
            <a:r>
              <a:rPr lang="en-US" dirty="0" smtClean="0"/>
              <a:t> </a:t>
            </a:r>
            <a:r>
              <a:rPr lang="en-US" dirty="0" err="1" smtClean="0"/>
              <a:t>Informationen</a:t>
            </a:r>
            <a:r>
              <a:rPr lang="en-US" dirty="0" smtClean="0"/>
              <a:t> </a:t>
            </a:r>
            <a:r>
              <a:rPr lang="en-US" dirty="0" err="1" smtClean="0"/>
              <a:t>anzuzeigen</a:t>
            </a: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3" name="Grafik 2"/>
          <p:cNvPicPr>
            <a:picLocks noChangeAspect="1"/>
          </p:cNvPicPr>
          <p:nvPr/>
        </p:nvPicPr>
        <p:blipFill>
          <a:blip r:embed="rId2"/>
          <a:stretch>
            <a:fillRect/>
          </a:stretch>
        </p:blipFill>
        <p:spPr>
          <a:xfrm>
            <a:off x="985630" y="3689199"/>
            <a:ext cx="6934200" cy="2962275"/>
          </a:xfrm>
          <a:prstGeom prst="rect">
            <a:avLst/>
          </a:prstGeom>
        </p:spPr>
      </p:pic>
    </p:spTree>
    <p:extLst>
      <p:ext uri="{BB962C8B-B14F-4D97-AF65-F5344CB8AC3E}">
        <p14:creationId xmlns:p14="http://schemas.microsoft.com/office/powerpoint/2010/main" val="385059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Task-Status (2)</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Wenn</a:t>
            </a:r>
            <a:r>
              <a:rPr lang="en-US" dirty="0" smtClean="0"/>
              <a:t> </a:t>
            </a:r>
            <a:r>
              <a:rPr lang="en-US" dirty="0" err="1" smtClean="0"/>
              <a:t>wir</a:t>
            </a:r>
            <a:r>
              <a:rPr lang="en-US" dirty="0" smtClean="0"/>
              <a:t> das </a:t>
            </a:r>
            <a:r>
              <a:rPr lang="en-US" dirty="0" err="1" smtClean="0"/>
              <a:t>Programm</a:t>
            </a:r>
            <a:r>
              <a:rPr lang="en-US" dirty="0" smtClean="0"/>
              <a:t> </a:t>
            </a:r>
            <a:r>
              <a:rPr lang="en-US" dirty="0" err="1" smtClean="0"/>
              <a:t>erneut</a:t>
            </a:r>
            <a:r>
              <a:rPr lang="en-US" dirty="0" smtClean="0"/>
              <a:t> </a:t>
            </a:r>
            <a:r>
              <a:rPr lang="en-US" dirty="0" err="1" smtClean="0"/>
              <a:t>starten</a:t>
            </a:r>
            <a:r>
              <a:rPr lang="en-US" dirty="0" smtClean="0"/>
              <a:t> </a:t>
            </a:r>
            <a:r>
              <a:rPr lang="en-US" dirty="0" err="1" smtClean="0"/>
              <a:t>erhalten</a:t>
            </a:r>
            <a:r>
              <a:rPr lang="en-US" dirty="0" smtClean="0"/>
              <a:t> </a:t>
            </a:r>
            <a:r>
              <a:rPr lang="en-US" dirty="0" err="1" smtClean="0"/>
              <a:t>wir</a:t>
            </a:r>
            <a:r>
              <a:rPr lang="en-US" dirty="0" smtClean="0"/>
              <a:t> die </a:t>
            </a:r>
            <a:r>
              <a:rPr lang="en-US" dirty="0" err="1" smtClean="0"/>
              <a:t>folgende</a:t>
            </a:r>
            <a:r>
              <a:rPr lang="en-US" dirty="0" smtClean="0"/>
              <a:t> </a:t>
            </a:r>
            <a:r>
              <a:rPr lang="en-US" dirty="0" err="1" smtClean="0"/>
              <a:t>überraschende</a:t>
            </a:r>
            <a:r>
              <a:rPr lang="en-US" dirty="0" smtClean="0"/>
              <a:t> </a:t>
            </a:r>
            <a:r>
              <a:rPr lang="en-US" dirty="0" err="1" smtClean="0"/>
              <a:t>Ausgabe</a:t>
            </a:r>
            <a:r>
              <a:rPr lang="en-US" dirty="0" smtClean="0"/>
              <a:t>:</a:t>
            </a:r>
            <a:br>
              <a:rPr lang="en-US" dirty="0" smtClean="0"/>
            </a:br>
            <a:r>
              <a:rPr lang="en-US" dirty="0" smtClean="0"/>
              <a:t/>
            </a:r>
            <a:br>
              <a:rPr lang="en-US" dirty="0" smtClean="0"/>
            </a:br>
            <a:r>
              <a:rPr lang="en-US" dirty="0" smtClean="0"/>
              <a:t/>
            </a:r>
            <a:br>
              <a:rPr lang="en-US" dirty="0" smtClean="0"/>
            </a:br>
            <a:endParaRPr lang="en-US" dirty="0" smtClean="0"/>
          </a:p>
          <a:p>
            <a:pPr>
              <a:defRPr/>
            </a:pPr>
            <a:endParaRPr lang="en-US" dirty="0"/>
          </a:p>
          <a:p>
            <a:pPr>
              <a:defRPr/>
            </a:pPr>
            <a:endParaRPr lang="en-US" dirty="0" smtClean="0"/>
          </a:p>
          <a:p>
            <a:pPr marL="0" indent="0">
              <a:buNone/>
              <a:defRPr/>
            </a:pPr>
            <a:r>
              <a:rPr lang="en-US" dirty="0" smtClean="0"/>
              <a:t/>
            </a:r>
            <a:br>
              <a:rPr lang="en-US" dirty="0" smtClean="0"/>
            </a:br>
            <a:endParaRPr lang="en-US" dirty="0" smtClean="0"/>
          </a:p>
          <a:p>
            <a:pPr>
              <a:defRPr/>
            </a:pPr>
            <a:r>
              <a:rPr lang="en-US" dirty="0" smtClean="0"/>
              <a:t>Dies </a:t>
            </a:r>
            <a:r>
              <a:rPr lang="en-US" dirty="0" err="1" smtClean="0"/>
              <a:t>liegt</a:t>
            </a:r>
            <a:r>
              <a:rPr lang="en-US" dirty="0" smtClean="0"/>
              <a:t> </a:t>
            </a:r>
            <a:r>
              <a:rPr lang="en-US" dirty="0" err="1" smtClean="0"/>
              <a:t>daran</a:t>
            </a:r>
            <a:r>
              <a:rPr lang="en-US" dirty="0" smtClean="0"/>
              <a:t>, </a:t>
            </a:r>
            <a:r>
              <a:rPr lang="en-US" dirty="0" err="1" smtClean="0"/>
              <a:t>dass</a:t>
            </a:r>
            <a:r>
              <a:rPr lang="en-US" dirty="0" smtClean="0"/>
              <a:t> der Task </a:t>
            </a:r>
            <a:r>
              <a:rPr lang="en-US" dirty="0" err="1" smtClean="0"/>
              <a:t>zwar</a:t>
            </a:r>
            <a:r>
              <a:rPr lang="en-US" dirty="0" smtClean="0"/>
              <a:t> </a:t>
            </a:r>
            <a:r>
              <a:rPr lang="en-US" dirty="0" err="1" smtClean="0"/>
              <a:t>manuell</a:t>
            </a:r>
            <a:r>
              <a:rPr lang="en-US" dirty="0" smtClean="0"/>
              <a:t> </a:t>
            </a:r>
            <a:r>
              <a:rPr lang="en-US" dirty="0" err="1" smtClean="0"/>
              <a:t>gestoppt</a:t>
            </a:r>
            <a:r>
              <a:rPr lang="en-US" dirty="0" smtClean="0"/>
              <a:t> </a:t>
            </a:r>
            <a:r>
              <a:rPr lang="en-US" dirty="0" err="1" smtClean="0"/>
              <a:t>wurde</a:t>
            </a:r>
            <a:r>
              <a:rPr lang="en-US" dirty="0" smtClean="0"/>
              <a:t>, dies </a:t>
            </a:r>
            <a:r>
              <a:rPr lang="en-US" dirty="0" err="1" smtClean="0"/>
              <a:t>aber</a:t>
            </a:r>
            <a:r>
              <a:rPr lang="en-US" dirty="0" smtClean="0"/>
              <a:t> </a:t>
            </a:r>
            <a:r>
              <a:rPr lang="en-US" dirty="0" err="1" smtClean="0"/>
              <a:t>dem</a:t>
            </a:r>
            <a:r>
              <a:rPr lang="en-US" dirty="0" smtClean="0"/>
              <a:t> System </a:t>
            </a:r>
            <a:r>
              <a:rPr lang="en-US" dirty="0" err="1" smtClean="0"/>
              <a:t>nicht</a:t>
            </a:r>
            <a:r>
              <a:rPr lang="en-US" dirty="0" smtClean="0"/>
              <a:t> </a:t>
            </a:r>
            <a:r>
              <a:rPr lang="en-US" dirty="0" err="1" smtClean="0"/>
              <a:t>mitgeteilt</a:t>
            </a:r>
            <a:r>
              <a:rPr lang="en-US" dirty="0" smtClean="0"/>
              <a:t> </a:t>
            </a:r>
            <a:r>
              <a:rPr lang="en-US" dirty="0" err="1" smtClean="0"/>
              <a:t>wurde</a:t>
            </a:r>
            <a:r>
              <a:rPr lang="en-US" dirty="0" smtClean="0"/>
              <a:t>. </a:t>
            </a:r>
            <a:r>
              <a:rPr lang="en-US" dirty="0" err="1" smtClean="0"/>
              <a:t>Bisher</a:t>
            </a:r>
            <a:r>
              <a:rPr lang="en-US" dirty="0" smtClean="0"/>
              <a:t> war das Token </a:t>
            </a:r>
            <a:r>
              <a:rPr lang="en-US" dirty="0" err="1" smtClean="0"/>
              <a:t>nur</a:t>
            </a:r>
            <a:r>
              <a:rPr lang="en-US" dirty="0" smtClean="0"/>
              <a:t> </a:t>
            </a:r>
            <a:r>
              <a:rPr lang="en-US" dirty="0" err="1" smtClean="0"/>
              <a:t>ein</a:t>
            </a:r>
            <a:r>
              <a:rPr lang="en-US" dirty="0" smtClean="0"/>
              <a:t> Parameter </a:t>
            </a:r>
            <a:r>
              <a:rPr lang="en-US" dirty="0" err="1" smtClean="0"/>
              <a:t>für</a:t>
            </a:r>
            <a:r>
              <a:rPr lang="en-US" dirty="0" smtClean="0"/>
              <a:t> den Task. </a:t>
            </a:r>
            <a:r>
              <a:rPr lang="en-US" dirty="0" err="1" smtClean="0"/>
              <a:t>Laut</a:t>
            </a:r>
            <a:r>
              <a:rPr lang="en-US" dirty="0" smtClean="0"/>
              <a:t> Microsoft </a:t>
            </a:r>
            <a:r>
              <a:rPr lang="en-US" dirty="0" err="1" smtClean="0"/>
              <a:t>gibt</a:t>
            </a:r>
            <a:r>
              <a:rPr lang="en-US" dirty="0" smtClean="0"/>
              <a:t> </a:t>
            </a:r>
            <a:r>
              <a:rPr lang="en-US" dirty="0" err="1" smtClean="0"/>
              <a:t>es</a:t>
            </a:r>
            <a:r>
              <a:rPr lang="en-US" dirty="0" smtClean="0"/>
              <a:t> </a:t>
            </a:r>
            <a:r>
              <a:rPr lang="en-US" dirty="0" err="1" smtClean="0"/>
              <a:t>nur</a:t>
            </a:r>
            <a:r>
              <a:rPr lang="en-US" dirty="0" smtClean="0"/>
              <a:t> </a:t>
            </a:r>
            <a:r>
              <a:rPr lang="en-US" dirty="0" err="1" smtClean="0"/>
              <a:t>einen</a:t>
            </a:r>
            <a:r>
              <a:rPr lang="en-US" dirty="0" smtClean="0"/>
              <a:t> </a:t>
            </a:r>
            <a:r>
              <a:rPr lang="en-US" dirty="0" err="1" smtClean="0"/>
              <a:t>korrekten</a:t>
            </a:r>
            <a:r>
              <a:rPr lang="en-US" dirty="0" smtClean="0"/>
              <a:t> </a:t>
            </a:r>
            <a:r>
              <a:rPr lang="en-US" dirty="0" err="1" smtClean="0"/>
              <a:t>Weg</a:t>
            </a:r>
            <a:r>
              <a:rPr lang="en-US" dirty="0" smtClean="0"/>
              <a:t> </a:t>
            </a:r>
            <a:r>
              <a:rPr lang="en-US" dirty="0" err="1" smtClean="0"/>
              <a:t>einen</a:t>
            </a:r>
            <a:r>
              <a:rPr lang="en-US" dirty="0" smtClean="0"/>
              <a:t> Task </a:t>
            </a:r>
            <a:r>
              <a:rPr lang="en-US" dirty="0" err="1" smtClean="0"/>
              <a:t>abzubrechen</a:t>
            </a:r>
            <a:r>
              <a:rPr lang="en-US" dirty="0" smtClean="0"/>
              <a:t>.</a:t>
            </a:r>
          </a:p>
          <a:p>
            <a:pPr>
              <a:defRPr/>
            </a:pPr>
            <a:r>
              <a:rPr lang="en-US" dirty="0" smtClean="0"/>
              <a:t>Die </a:t>
            </a:r>
            <a:r>
              <a:rPr lang="en-US" dirty="0" err="1" smtClean="0"/>
              <a:t>Taskverwaltung</a:t>
            </a:r>
            <a:r>
              <a:rPr lang="en-US" dirty="0" smtClean="0"/>
              <a:t> </a:t>
            </a:r>
            <a:r>
              <a:rPr lang="en-US" dirty="0" err="1" smtClean="0"/>
              <a:t>kann</a:t>
            </a:r>
            <a:r>
              <a:rPr lang="en-US" dirty="0" smtClean="0"/>
              <a:t> </a:t>
            </a:r>
            <a:r>
              <a:rPr lang="en-US" dirty="0" err="1" smtClean="0"/>
              <a:t>nur</a:t>
            </a:r>
            <a:r>
              <a:rPr lang="en-US" dirty="0" smtClean="0"/>
              <a:t> von </a:t>
            </a:r>
            <a:r>
              <a:rPr lang="en-US" dirty="0" err="1" smtClean="0"/>
              <a:t>diesem</a:t>
            </a:r>
            <a:r>
              <a:rPr lang="en-US" dirty="0" smtClean="0"/>
              <a:t> </a:t>
            </a:r>
            <a:r>
              <a:rPr lang="en-US" dirty="0" err="1" smtClean="0"/>
              <a:t>Abbruchtoken</a:t>
            </a:r>
            <a:r>
              <a:rPr lang="en-US" dirty="0" smtClean="0"/>
              <a:t> </a:t>
            </a:r>
            <a:r>
              <a:rPr lang="en-US" dirty="0" err="1" smtClean="0"/>
              <a:t>wissen</a:t>
            </a:r>
            <a:r>
              <a:rPr lang="en-US" dirty="0" smtClean="0"/>
              <a:t>, </a:t>
            </a:r>
            <a:r>
              <a:rPr lang="en-US" dirty="0" err="1" smtClean="0"/>
              <a:t>wenn</a:t>
            </a:r>
            <a:r>
              <a:rPr lang="en-US" dirty="0" smtClean="0"/>
              <a:t> </a:t>
            </a:r>
            <a:r>
              <a:rPr lang="en-US" dirty="0" err="1" smtClean="0"/>
              <a:t>wir</a:t>
            </a:r>
            <a:r>
              <a:rPr lang="en-US" dirty="0" smtClean="0"/>
              <a:t> </a:t>
            </a:r>
            <a:r>
              <a:rPr lang="en-US" dirty="0" err="1" smtClean="0"/>
              <a:t>ihn</a:t>
            </a:r>
            <a:r>
              <a:rPr lang="en-US" dirty="0" smtClean="0"/>
              <a:t> </a:t>
            </a:r>
            <a:r>
              <a:rPr lang="en-US" dirty="0" err="1" smtClean="0"/>
              <a:t>zusätzlich</a:t>
            </a:r>
            <a:r>
              <a:rPr lang="en-US" dirty="0" smtClean="0"/>
              <a:t> </a:t>
            </a:r>
            <a:r>
              <a:rPr lang="en-US" dirty="0" err="1" smtClean="0"/>
              <a:t>dem</a:t>
            </a:r>
            <a:r>
              <a:rPr lang="en-US" dirty="0" smtClean="0"/>
              <a:t> </a:t>
            </a:r>
            <a:r>
              <a:rPr lang="en-US" dirty="0" err="1" smtClean="0"/>
              <a:t>Konstruktor</a:t>
            </a:r>
            <a:r>
              <a:rPr lang="en-US" dirty="0"/>
              <a:t> </a:t>
            </a:r>
            <a:r>
              <a:rPr lang="en-US" dirty="0" smtClean="0"/>
              <a:t>der Task </a:t>
            </a:r>
            <a:r>
              <a:rPr lang="en-US" dirty="0" err="1" smtClean="0"/>
              <a:t>Klasse</a:t>
            </a:r>
            <a:r>
              <a:rPr lang="en-US" dirty="0" smtClean="0"/>
              <a:t> </a:t>
            </a:r>
            <a:r>
              <a:rPr lang="en-US" dirty="0" err="1" smtClean="0"/>
              <a:t>übergeben</a:t>
            </a:r>
            <a:r>
              <a:rPr lang="en-US" dirty="0" smtClean="0"/>
              <a:t>. Dies </a:t>
            </a:r>
            <a:r>
              <a:rPr lang="en-US" dirty="0" err="1" smtClean="0"/>
              <a:t>bedeutet</a:t>
            </a:r>
            <a:r>
              <a:rPr lang="en-US" dirty="0" smtClean="0"/>
              <a:t> in </a:t>
            </a:r>
            <a:r>
              <a:rPr lang="en-US" dirty="0" err="1" smtClean="0"/>
              <a:t>unserem</a:t>
            </a:r>
            <a:r>
              <a:rPr lang="en-US" dirty="0" smtClean="0"/>
              <a:t> Fall, </a:t>
            </a:r>
            <a:r>
              <a:rPr lang="en-US" dirty="0" err="1" smtClean="0"/>
              <a:t>dass</a:t>
            </a:r>
            <a:r>
              <a:rPr lang="en-US" dirty="0" smtClean="0"/>
              <a:t> der Taken </a:t>
            </a:r>
            <a:r>
              <a:rPr lang="en-US" dirty="0" err="1" smtClean="0"/>
              <a:t>zweimal</a:t>
            </a:r>
            <a:r>
              <a:rPr lang="en-US" dirty="0" smtClean="0"/>
              <a:t> </a:t>
            </a:r>
            <a:r>
              <a:rPr lang="en-US" dirty="0" err="1" smtClean="0"/>
              <a:t>übergeben</a:t>
            </a:r>
            <a:r>
              <a:rPr lang="en-US" dirty="0" smtClean="0"/>
              <a:t> </a:t>
            </a:r>
            <a:r>
              <a:rPr lang="en-US" dirty="0" err="1" smtClean="0"/>
              <a:t>wird</a:t>
            </a:r>
            <a:r>
              <a:rPr lang="en-US" dirty="0" smtClean="0"/>
              <a:t>. </a:t>
            </a:r>
            <a:r>
              <a:rPr lang="en-US" dirty="0" err="1" smtClean="0"/>
              <a:t>Einmal</a:t>
            </a:r>
            <a:r>
              <a:rPr lang="en-US" dirty="0" smtClean="0"/>
              <a:t> in </a:t>
            </a:r>
            <a:r>
              <a:rPr lang="en-US" dirty="0" err="1" smtClean="0"/>
              <a:t>dem</a:t>
            </a:r>
            <a:r>
              <a:rPr lang="en-US" dirty="0" smtClean="0"/>
              <a:t> </a:t>
            </a:r>
            <a:r>
              <a:rPr lang="en-US" dirty="0" err="1" smtClean="0"/>
              <a:t>Parameterobjekt</a:t>
            </a:r>
            <a:r>
              <a:rPr lang="en-US" dirty="0" smtClean="0"/>
              <a:t> und </a:t>
            </a:r>
            <a:r>
              <a:rPr lang="en-US" dirty="0" err="1" smtClean="0"/>
              <a:t>zusätzlich</a:t>
            </a:r>
            <a:r>
              <a:rPr lang="en-US" dirty="0" smtClean="0"/>
              <a:t> </a:t>
            </a:r>
            <a:r>
              <a:rPr lang="en-US" dirty="0" err="1" smtClean="0"/>
              <a:t>als</a:t>
            </a:r>
            <a:r>
              <a:rPr lang="en-US" dirty="0" smtClean="0"/>
              <a:t> </a:t>
            </a:r>
            <a:r>
              <a:rPr lang="en-US" dirty="0" err="1" smtClean="0"/>
              <a:t>weiteren</a:t>
            </a:r>
            <a:r>
              <a:rPr lang="en-US" dirty="0" smtClean="0"/>
              <a:t> </a:t>
            </a:r>
            <a:r>
              <a:rPr lang="en-US" dirty="0" err="1" smtClean="0"/>
              <a:t>optionalen</a:t>
            </a:r>
            <a:r>
              <a:rPr lang="en-US" dirty="0" smtClean="0"/>
              <a:t> Parameter </a:t>
            </a:r>
            <a:r>
              <a:rPr lang="en-US" dirty="0" err="1" smtClean="0"/>
              <a:t>bei</a:t>
            </a:r>
            <a:r>
              <a:rPr lang="en-US" dirty="0" smtClean="0"/>
              <a:t> der </a:t>
            </a:r>
            <a:r>
              <a:rPr lang="en-US" dirty="0" err="1" smtClean="0"/>
              <a:t>Erzeugung</a:t>
            </a:r>
            <a:r>
              <a:rPr lang="en-US" dirty="0" smtClean="0"/>
              <a:t> des Tasks.</a:t>
            </a: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3" name="Grafik 2"/>
          <p:cNvPicPr>
            <a:picLocks noChangeAspect="1"/>
          </p:cNvPicPr>
          <p:nvPr/>
        </p:nvPicPr>
        <p:blipFill>
          <a:blip r:embed="rId2"/>
          <a:stretch>
            <a:fillRect/>
          </a:stretch>
        </p:blipFill>
        <p:spPr>
          <a:xfrm>
            <a:off x="1032717" y="2424906"/>
            <a:ext cx="2562225" cy="1666875"/>
          </a:xfrm>
          <a:prstGeom prst="rect">
            <a:avLst/>
          </a:prstGeom>
        </p:spPr>
      </p:pic>
    </p:spTree>
    <p:extLst>
      <p:ext uri="{BB962C8B-B14F-4D97-AF65-F5344CB8AC3E}">
        <p14:creationId xmlns:p14="http://schemas.microsoft.com/office/powerpoint/2010/main" val="89823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Task-Status (3)</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Laut</a:t>
            </a:r>
            <a:r>
              <a:rPr lang="en-US" dirty="0" smtClean="0"/>
              <a:t> der Microsoft-</a:t>
            </a:r>
            <a:r>
              <a:rPr lang="en-US" dirty="0" err="1" smtClean="0"/>
              <a:t>Dokumentation</a:t>
            </a:r>
            <a:r>
              <a:rPr lang="en-US" dirty="0" smtClean="0"/>
              <a:t> </a:t>
            </a:r>
            <a:r>
              <a:rPr lang="en-US" dirty="0" err="1" smtClean="0"/>
              <a:t>gibt</a:t>
            </a:r>
            <a:r>
              <a:rPr lang="en-US" dirty="0" smtClean="0"/>
              <a:t> </a:t>
            </a:r>
            <a:r>
              <a:rPr lang="en-US" dirty="0" err="1" smtClean="0"/>
              <a:t>es</a:t>
            </a:r>
            <a:r>
              <a:rPr lang="en-US" dirty="0" smtClean="0"/>
              <a:t> </a:t>
            </a:r>
            <a:r>
              <a:rPr lang="en-US" dirty="0" err="1" smtClean="0"/>
              <a:t>nur</a:t>
            </a:r>
            <a:r>
              <a:rPr lang="en-US" dirty="0" smtClean="0"/>
              <a:t> </a:t>
            </a:r>
            <a:r>
              <a:rPr lang="en-US" dirty="0" err="1" smtClean="0"/>
              <a:t>eine</a:t>
            </a:r>
            <a:r>
              <a:rPr lang="en-US" dirty="0" smtClean="0"/>
              <a:t> </a:t>
            </a:r>
            <a:r>
              <a:rPr lang="en-US" dirty="0" err="1" smtClean="0"/>
              <a:t>einzige</a:t>
            </a:r>
            <a:r>
              <a:rPr lang="en-US" dirty="0" smtClean="0"/>
              <a:t> </a:t>
            </a:r>
            <a:r>
              <a:rPr lang="en-US" dirty="0" err="1" smtClean="0"/>
              <a:t>Möglichkeit</a:t>
            </a:r>
            <a:r>
              <a:rPr lang="en-US" dirty="0" smtClean="0"/>
              <a:t>, </a:t>
            </a:r>
            <a:r>
              <a:rPr lang="en-US" dirty="0" err="1" smtClean="0"/>
              <a:t>dem</a:t>
            </a:r>
            <a:r>
              <a:rPr lang="en-US" dirty="0" smtClean="0"/>
              <a:t> Task </a:t>
            </a:r>
            <a:r>
              <a:rPr lang="en-US" dirty="0" err="1" smtClean="0"/>
              <a:t>einen</a:t>
            </a:r>
            <a:r>
              <a:rPr lang="en-US" dirty="0" smtClean="0"/>
              <a:t> </a:t>
            </a:r>
            <a:r>
              <a:rPr lang="en-US" dirty="0" err="1" smtClean="0"/>
              <a:t>Abbruch</a:t>
            </a:r>
            <a:r>
              <a:rPr lang="en-US" dirty="0" smtClean="0"/>
              <a:t> </a:t>
            </a:r>
            <a:r>
              <a:rPr lang="en-US" dirty="0" err="1" smtClean="0"/>
              <a:t>zu</a:t>
            </a:r>
            <a:r>
              <a:rPr lang="en-US" dirty="0" smtClean="0"/>
              <a:t> </a:t>
            </a:r>
            <a:r>
              <a:rPr lang="en-US" dirty="0" err="1" smtClean="0"/>
              <a:t>signalisieren</a:t>
            </a:r>
            <a:r>
              <a:rPr lang="en-US" dirty="0" smtClean="0"/>
              <a:t> der </a:t>
            </a:r>
            <a:r>
              <a:rPr lang="en-US" dirty="0" err="1" smtClean="0"/>
              <a:t>auch</a:t>
            </a:r>
            <a:r>
              <a:rPr lang="en-US" dirty="0" smtClean="0"/>
              <a:t> von der </a:t>
            </a:r>
            <a:r>
              <a:rPr lang="en-US" dirty="0" err="1" smtClean="0"/>
              <a:t>Verwaltungseinheit</a:t>
            </a:r>
            <a:r>
              <a:rPr lang="en-US" dirty="0" smtClean="0"/>
              <a:t> </a:t>
            </a:r>
            <a:r>
              <a:rPr lang="en-US" dirty="0" err="1" smtClean="0"/>
              <a:t>registriert</a:t>
            </a:r>
            <a:r>
              <a:rPr lang="en-US" dirty="0" smtClean="0"/>
              <a:t> </a:t>
            </a:r>
            <a:r>
              <a:rPr lang="en-US" dirty="0" err="1" smtClean="0"/>
              <a:t>wird</a:t>
            </a:r>
            <a:r>
              <a:rPr lang="en-US" dirty="0" smtClean="0"/>
              <a:t>. Dies </a:t>
            </a:r>
            <a:r>
              <a:rPr lang="en-US" dirty="0" err="1" smtClean="0"/>
              <a:t>geht</a:t>
            </a:r>
            <a:r>
              <a:rPr lang="en-US" dirty="0" smtClean="0"/>
              <a:t> </a:t>
            </a:r>
            <a:r>
              <a:rPr lang="en-US" dirty="0" err="1" smtClean="0"/>
              <a:t>mit</a:t>
            </a:r>
            <a:r>
              <a:rPr lang="en-US" dirty="0" smtClean="0"/>
              <a:t> </a:t>
            </a:r>
            <a:r>
              <a:rPr lang="en-US" dirty="0" err="1" smtClean="0"/>
              <a:t>einer</a:t>
            </a:r>
            <a:r>
              <a:rPr lang="en-US" dirty="0" smtClean="0"/>
              <a:t> Exception. </a:t>
            </a:r>
            <a:r>
              <a:rPr lang="en-US" dirty="0" err="1" smtClean="0"/>
              <a:t>Dazu</a:t>
            </a:r>
            <a:r>
              <a:rPr lang="en-US" dirty="0" smtClean="0"/>
              <a:t> </a:t>
            </a:r>
            <a:r>
              <a:rPr lang="en-US" dirty="0" err="1" smtClean="0"/>
              <a:t>ist</a:t>
            </a:r>
            <a:r>
              <a:rPr lang="en-US" dirty="0" smtClean="0"/>
              <a:t> die </a:t>
            </a:r>
            <a:r>
              <a:rPr lang="en-US" dirty="0" err="1" smtClean="0"/>
              <a:t>Methode</a:t>
            </a:r>
            <a:r>
              <a:rPr lang="en-US" dirty="0" smtClean="0"/>
              <a:t> </a:t>
            </a:r>
            <a:r>
              <a:rPr lang="en-US" dirty="0" err="1" smtClean="0"/>
              <a:t>ThrowIfCancellationRequested</a:t>
            </a:r>
            <a:r>
              <a:rPr lang="en-US" dirty="0" smtClean="0"/>
              <a:t>() des </a:t>
            </a:r>
            <a:r>
              <a:rPr lang="en-US" dirty="0" err="1" smtClean="0"/>
              <a:t>Abbruch</a:t>
            </a:r>
            <a:r>
              <a:rPr lang="en-US" dirty="0" smtClean="0"/>
              <a:t>-Tokens </a:t>
            </a:r>
            <a:r>
              <a:rPr lang="en-US" dirty="0" err="1" smtClean="0"/>
              <a:t>aufzurufen</a:t>
            </a:r>
            <a:r>
              <a:rPr lang="en-US" dirty="0" smtClean="0"/>
              <a:t>. </a:t>
            </a:r>
          </a:p>
          <a:p>
            <a:pPr>
              <a:defRPr/>
            </a:pPr>
            <a:r>
              <a:rPr lang="en-US" dirty="0" err="1" smtClean="0"/>
              <a:t>Im</a:t>
            </a:r>
            <a:r>
              <a:rPr lang="en-US" dirty="0" smtClean="0"/>
              <a:t> </a:t>
            </a:r>
            <a:r>
              <a:rPr lang="en-US" dirty="0" err="1" smtClean="0"/>
              <a:t>Folgenden</a:t>
            </a:r>
            <a:r>
              <a:rPr lang="en-US" dirty="0" smtClean="0"/>
              <a:t> </a:t>
            </a:r>
            <a:r>
              <a:rPr lang="en-US" dirty="0" err="1" smtClean="0"/>
              <a:t>erst</a:t>
            </a:r>
            <a:r>
              <a:rPr lang="en-US" dirty="0" smtClean="0"/>
              <a:t> der </a:t>
            </a:r>
            <a:r>
              <a:rPr lang="en-US" dirty="0" err="1" smtClean="0"/>
              <a:t>angepasste</a:t>
            </a:r>
            <a:r>
              <a:rPr lang="en-US" dirty="0" smtClean="0"/>
              <a:t> </a:t>
            </a:r>
            <a:r>
              <a:rPr lang="en-US" dirty="0" err="1" smtClean="0"/>
              <a:t>Quellcode</a:t>
            </a:r>
            <a:r>
              <a:rPr lang="en-US" dirty="0" smtClean="0"/>
              <a:t> des </a:t>
            </a:r>
            <a:r>
              <a:rPr lang="en-US" dirty="0" err="1" smtClean="0"/>
              <a:t>Hauptthreads</a:t>
            </a:r>
            <a:r>
              <a:rPr lang="en-US" dirty="0" smtClean="0"/>
              <a:t>, der den Task </a:t>
            </a:r>
            <a:r>
              <a:rPr lang="en-US" dirty="0" err="1" smtClean="0"/>
              <a:t>mit</a:t>
            </a:r>
            <a:r>
              <a:rPr lang="en-US" dirty="0" smtClean="0"/>
              <a:t> </a:t>
            </a:r>
            <a:r>
              <a:rPr lang="en-US" dirty="0" err="1" smtClean="0"/>
              <a:t>dem</a:t>
            </a:r>
            <a:r>
              <a:rPr lang="en-US" dirty="0" smtClean="0"/>
              <a:t> </a:t>
            </a:r>
            <a:r>
              <a:rPr lang="en-US" dirty="0" err="1" smtClean="0"/>
              <a:t>zusätzlichen</a:t>
            </a:r>
            <a:r>
              <a:rPr lang="en-US" dirty="0" smtClean="0"/>
              <a:t> </a:t>
            </a:r>
            <a:r>
              <a:rPr lang="en-US" dirty="0" err="1" smtClean="0"/>
              <a:t>Abbruch</a:t>
            </a:r>
            <a:r>
              <a:rPr lang="en-US" dirty="0" smtClean="0"/>
              <a:t>-Token </a:t>
            </a:r>
            <a:r>
              <a:rPr lang="en-US" dirty="0" err="1" smtClean="0"/>
              <a:t>im</a:t>
            </a:r>
            <a:r>
              <a:rPr lang="en-US" dirty="0" smtClean="0"/>
              <a:t> </a:t>
            </a:r>
            <a:r>
              <a:rPr lang="en-US" dirty="0" err="1" smtClean="0"/>
              <a:t>Konstruktor</a:t>
            </a:r>
            <a:r>
              <a:rPr lang="en-US" dirty="0" smtClean="0"/>
              <a:t> </a:t>
            </a:r>
            <a:r>
              <a:rPr lang="en-US" dirty="0" err="1" smtClean="0"/>
              <a:t>erzeugt</a:t>
            </a:r>
            <a:r>
              <a:rPr lang="en-US" dirty="0" smtClean="0"/>
              <a:t>:</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err="1" smtClean="0"/>
              <a:t>Zudem</a:t>
            </a:r>
            <a:r>
              <a:rPr lang="en-US" dirty="0" smtClean="0"/>
              <a:t> </a:t>
            </a:r>
            <a:r>
              <a:rPr lang="en-US" dirty="0" err="1" smtClean="0"/>
              <a:t>wird</a:t>
            </a:r>
            <a:r>
              <a:rPr lang="en-US" dirty="0" smtClean="0"/>
              <a:t> die </a:t>
            </a:r>
            <a:r>
              <a:rPr lang="en-US" dirty="0" err="1" smtClean="0"/>
              <a:t>Methode</a:t>
            </a:r>
            <a:r>
              <a:rPr lang="en-US" dirty="0" smtClean="0"/>
              <a:t> </a:t>
            </a:r>
            <a:r>
              <a:rPr lang="en-US" dirty="0" err="1" smtClean="0"/>
              <a:t>FindePrimzahlen</a:t>
            </a:r>
            <a:r>
              <a:rPr lang="en-US" dirty="0" smtClean="0"/>
              <a:t>() </a:t>
            </a:r>
            <a:r>
              <a:rPr lang="en-US" dirty="0" err="1" smtClean="0"/>
              <a:t>angepasst</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err="1" smtClean="0"/>
              <a:t>Diese</a:t>
            </a:r>
            <a:r>
              <a:rPr lang="en-US" dirty="0" smtClean="0"/>
              <a:t> Exception </a:t>
            </a:r>
            <a:r>
              <a:rPr lang="en-US" dirty="0" err="1" smtClean="0"/>
              <a:t>wird</a:t>
            </a:r>
            <a:r>
              <a:rPr lang="en-US" dirty="0" smtClean="0"/>
              <a:t> an den </a:t>
            </a:r>
            <a:r>
              <a:rPr lang="en-US" dirty="0" err="1" smtClean="0"/>
              <a:t>Hauptthread</a:t>
            </a:r>
            <a:r>
              <a:rPr lang="en-US" dirty="0" smtClean="0"/>
              <a:t> </a:t>
            </a:r>
            <a:r>
              <a:rPr lang="en-US" dirty="0" err="1" smtClean="0"/>
              <a:t>weitergegeben</a:t>
            </a:r>
            <a:r>
              <a:rPr lang="en-US" dirty="0" smtClean="0"/>
              <a:t>, </a:t>
            </a:r>
            <a:r>
              <a:rPr lang="en-US" dirty="0" err="1" smtClean="0"/>
              <a:t>daher</a:t>
            </a:r>
            <a:r>
              <a:rPr lang="en-US" dirty="0" smtClean="0"/>
              <a:t> muss </a:t>
            </a:r>
            <a:r>
              <a:rPr lang="en-US" dirty="0" err="1" smtClean="0"/>
              <a:t>diese</a:t>
            </a:r>
            <a:r>
              <a:rPr lang="en-US" dirty="0" smtClean="0"/>
              <a:t> </a:t>
            </a:r>
            <a:r>
              <a:rPr lang="en-US" dirty="0" err="1" smtClean="0"/>
              <a:t>mit</a:t>
            </a:r>
            <a:r>
              <a:rPr lang="en-US" dirty="0" smtClean="0"/>
              <a:t> try {} catch {} </a:t>
            </a:r>
            <a:r>
              <a:rPr lang="en-US" dirty="0" err="1" smtClean="0"/>
              <a:t>abgefangen</a:t>
            </a:r>
            <a:r>
              <a:rPr lang="en-US" dirty="0" smtClean="0"/>
              <a:t> </a:t>
            </a:r>
            <a:r>
              <a:rPr lang="en-US" dirty="0" err="1" smtClean="0"/>
              <a:t>werden</a:t>
            </a:r>
            <a:r>
              <a:rPr lang="en-US" dirty="0" smtClean="0"/>
              <a:t>.</a:t>
            </a:r>
          </a:p>
          <a:p>
            <a:pPr marL="0" indent="0">
              <a:buNone/>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2	</a:t>
            </a:r>
            <a:r>
              <a:rPr lang="en-US" dirty="0" err="1"/>
              <a:t>Implementierung</a:t>
            </a:r>
            <a:r>
              <a:rPr lang="en-US" dirty="0"/>
              <a:t> des </a:t>
            </a:r>
            <a:r>
              <a:rPr lang="en-US" dirty="0" err="1"/>
              <a:t>Multithreadings</a:t>
            </a:r>
            <a:endParaRPr lang="en-US" dirty="0" smtClean="0"/>
          </a:p>
        </p:txBody>
      </p:sp>
      <p:pic>
        <p:nvPicPr>
          <p:cNvPr id="2" name="Grafik 1"/>
          <p:cNvPicPr>
            <a:picLocks noChangeAspect="1"/>
          </p:cNvPicPr>
          <p:nvPr/>
        </p:nvPicPr>
        <p:blipFill>
          <a:blip r:embed="rId2"/>
          <a:stretch>
            <a:fillRect/>
          </a:stretch>
        </p:blipFill>
        <p:spPr>
          <a:xfrm>
            <a:off x="975318" y="3714750"/>
            <a:ext cx="7877175" cy="571500"/>
          </a:xfrm>
          <a:prstGeom prst="rect">
            <a:avLst/>
          </a:prstGeom>
        </p:spPr>
      </p:pic>
      <p:pic>
        <p:nvPicPr>
          <p:cNvPr id="4" name="Grafik 3"/>
          <p:cNvPicPr>
            <a:picLocks noChangeAspect="1"/>
          </p:cNvPicPr>
          <p:nvPr/>
        </p:nvPicPr>
        <p:blipFill>
          <a:blip r:embed="rId3"/>
          <a:stretch>
            <a:fillRect/>
          </a:stretch>
        </p:blipFill>
        <p:spPr>
          <a:xfrm>
            <a:off x="975318" y="4746432"/>
            <a:ext cx="3333750" cy="800100"/>
          </a:xfrm>
          <a:prstGeom prst="rect">
            <a:avLst/>
          </a:prstGeom>
        </p:spPr>
      </p:pic>
    </p:spTree>
    <p:extLst>
      <p:ext uri="{BB962C8B-B14F-4D97-AF65-F5344CB8AC3E}">
        <p14:creationId xmlns:p14="http://schemas.microsoft.com/office/powerpoint/2010/main" val="43443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9863" y="2687638"/>
            <a:ext cx="7246937" cy="3514725"/>
          </a:xfrm>
        </p:spPr>
        <p:txBody>
          <a:bodyPr/>
          <a:lstStyle/>
          <a:p>
            <a:pPr>
              <a:defRPr/>
            </a:pPr>
            <a:r>
              <a:rPr lang="en-US" dirty="0" smtClean="0"/>
              <a:t>Multithreading</a:t>
            </a:r>
          </a:p>
          <a:p>
            <a:pPr>
              <a:defRPr/>
            </a:pPr>
            <a:r>
              <a:rPr lang="en-US" dirty="0" err="1" smtClean="0"/>
              <a:t>Implementierung</a:t>
            </a:r>
            <a:r>
              <a:rPr lang="en-US" dirty="0" smtClean="0"/>
              <a:t> des Multithreading</a:t>
            </a:r>
          </a:p>
          <a:p>
            <a:pPr>
              <a:defRPr/>
            </a:pPr>
            <a:r>
              <a:rPr lang="en-US" dirty="0" err="1"/>
              <a:t>Programmierung</a:t>
            </a:r>
            <a:r>
              <a:rPr lang="en-US" dirty="0"/>
              <a:t> </a:t>
            </a:r>
            <a:r>
              <a:rPr lang="en-US" dirty="0" err="1"/>
              <a:t>mit</a:t>
            </a:r>
            <a:r>
              <a:rPr lang="en-US" dirty="0"/>
              <a:t> </a:t>
            </a:r>
            <a:r>
              <a:rPr lang="en-US" dirty="0" err="1"/>
              <a:t>async</a:t>
            </a:r>
            <a:r>
              <a:rPr lang="en-US" dirty="0"/>
              <a:t> und await</a:t>
            </a:r>
          </a:p>
          <a:p>
            <a:pPr>
              <a:defRPr/>
            </a:pPr>
            <a:r>
              <a:rPr lang="en-US" dirty="0" err="1" smtClean="0"/>
              <a:t>Synchronisation</a:t>
            </a:r>
            <a:endParaRPr lang="en-US" dirty="0" smtClean="0"/>
          </a:p>
          <a:p>
            <a:pPr>
              <a:defRPr/>
            </a:pPr>
            <a:r>
              <a:rPr lang="en-US" dirty="0" err="1" smtClean="0"/>
              <a:t>Ausblick</a:t>
            </a:r>
            <a:endParaRPr lang="en-US" dirty="0"/>
          </a:p>
        </p:txBody>
      </p:sp>
      <p:sp>
        <p:nvSpPr>
          <p:cNvPr id="4" name="Rectangle 71"/>
          <p:cNvSpPr>
            <a:spLocks noChangeArrowheads="1"/>
          </p:cNvSpPr>
          <p:nvPr/>
        </p:nvSpPr>
        <p:spPr bwMode="auto">
          <a:xfrm>
            <a:off x="0" y="3368220"/>
            <a:ext cx="7020000" cy="269875"/>
          </a:xfrm>
          <a:prstGeom prst="rect">
            <a:avLst/>
          </a:prstGeom>
          <a:noFill/>
          <a:ln w="6350">
            <a:solidFill>
              <a:schemeClr val="bg2">
                <a:lumMod val="75000"/>
              </a:schemeClr>
            </a:solidFill>
            <a:miter lim="800000"/>
            <a:headEnd/>
            <a:tailEnd/>
          </a:ln>
        </p:spPr>
        <p:txBody>
          <a:bodyPr wrap="none" anchor="ctr"/>
          <a:lstStyle/>
          <a:p>
            <a:pPr algn="ctr">
              <a:defRPr/>
            </a:pPr>
            <a:endParaRPr lang="en-GB" sz="1800">
              <a:latin typeface="Arial" pitchFamily="34" charset="0"/>
            </a:endParaRPr>
          </a:p>
        </p:txBody>
      </p:sp>
    </p:spTree>
    <p:extLst>
      <p:ext uri="{BB962C8B-B14F-4D97-AF65-F5344CB8AC3E}">
        <p14:creationId xmlns:p14="http://schemas.microsoft.com/office/powerpoint/2010/main" val="785404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ASYNC / AWAIT</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Durch</a:t>
            </a:r>
            <a:r>
              <a:rPr lang="en-US" dirty="0" smtClean="0"/>
              <a:t> </a:t>
            </a:r>
            <a:r>
              <a:rPr lang="en-US" dirty="0" err="1" smtClean="0"/>
              <a:t>diese</a:t>
            </a:r>
            <a:r>
              <a:rPr lang="en-US" dirty="0" smtClean="0"/>
              <a:t> </a:t>
            </a:r>
            <a:r>
              <a:rPr lang="en-US" dirty="0" err="1" smtClean="0"/>
              <a:t>beiden</a:t>
            </a:r>
            <a:r>
              <a:rPr lang="en-US" dirty="0" smtClean="0"/>
              <a:t> </a:t>
            </a:r>
            <a:r>
              <a:rPr lang="en-US" dirty="0" err="1" smtClean="0"/>
              <a:t>neu</a:t>
            </a:r>
            <a:r>
              <a:rPr lang="en-US" dirty="0" smtClean="0"/>
              <a:t> </a:t>
            </a:r>
            <a:r>
              <a:rPr lang="en-US" dirty="0" err="1" smtClean="0"/>
              <a:t>eingeführten</a:t>
            </a:r>
            <a:r>
              <a:rPr lang="en-US" dirty="0" smtClean="0"/>
              <a:t> </a:t>
            </a:r>
            <a:r>
              <a:rPr lang="en-US" dirty="0" err="1" smtClean="0"/>
              <a:t>Schlüsselwörter</a:t>
            </a:r>
            <a:r>
              <a:rPr lang="en-US" dirty="0" smtClean="0"/>
              <a:t> </a:t>
            </a:r>
            <a:r>
              <a:rPr lang="en-US" dirty="0" err="1" smtClean="0"/>
              <a:t>ist</a:t>
            </a:r>
            <a:r>
              <a:rPr lang="en-US" dirty="0" smtClean="0"/>
              <a:t> </a:t>
            </a:r>
            <a:r>
              <a:rPr lang="en-US" dirty="0" err="1" smtClean="0"/>
              <a:t>es</a:t>
            </a:r>
            <a:r>
              <a:rPr lang="en-US" dirty="0" smtClean="0"/>
              <a:t> </a:t>
            </a:r>
            <a:r>
              <a:rPr lang="en-US" dirty="0" err="1" smtClean="0"/>
              <a:t>möglich</a:t>
            </a:r>
            <a:r>
              <a:rPr lang="en-US" dirty="0" smtClean="0"/>
              <a:t> die </a:t>
            </a:r>
            <a:r>
              <a:rPr lang="en-US" dirty="0" err="1" smtClean="0"/>
              <a:t>Methodendeklarationen</a:t>
            </a:r>
            <a:r>
              <a:rPr lang="en-US" dirty="0" smtClean="0"/>
              <a:t>  und </a:t>
            </a:r>
            <a:r>
              <a:rPr lang="en-US" dirty="0" err="1" smtClean="0"/>
              <a:t>deren</a:t>
            </a:r>
            <a:r>
              <a:rPr lang="en-US" dirty="0" smtClean="0"/>
              <a:t> </a:t>
            </a:r>
            <a:r>
              <a:rPr lang="en-US" dirty="0" err="1" smtClean="0"/>
              <a:t>Aufrufe</a:t>
            </a:r>
            <a:r>
              <a:rPr lang="en-US" dirty="0" smtClean="0"/>
              <a:t> </a:t>
            </a:r>
            <a:r>
              <a:rPr lang="en-US" dirty="0" err="1" smtClean="0"/>
              <a:t>ähnlich</a:t>
            </a:r>
            <a:r>
              <a:rPr lang="en-US" dirty="0" smtClean="0"/>
              <a:t> </a:t>
            </a:r>
            <a:r>
              <a:rPr lang="en-US" dirty="0" err="1" smtClean="0"/>
              <a:t>simpel</a:t>
            </a:r>
            <a:r>
              <a:rPr lang="en-US" dirty="0" smtClean="0"/>
              <a:t> </a:t>
            </a:r>
            <a:r>
              <a:rPr lang="en-US" dirty="0" err="1" smtClean="0"/>
              <a:t>wie</a:t>
            </a:r>
            <a:r>
              <a:rPr lang="en-US" dirty="0" smtClean="0"/>
              <a:t> </a:t>
            </a:r>
            <a:r>
              <a:rPr lang="en-US" dirty="0" err="1" smtClean="0"/>
              <a:t>bei</a:t>
            </a:r>
            <a:r>
              <a:rPr lang="en-US" dirty="0" smtClean="0"/>
              <a:t> </a:t>
            </a:r>
            <a:r>
              <a:rPr lang="en-US" dirty="0" err="1" smtClean="0"/>
              <a:t>einem</a:t>
            </a:r>
            <a:r>
              <a:rPr lang="en-US" dirty="0" smtClean="0"/>
              <a:t> </a:t>
            </a:r>
            <a:r>
              <a:rPr lang="en-US" dirty="0" err="1" smtClean="0"/>
              <a:t>synchronem</a:t>
            </a:r>
            <a:r>
              <a:rPr lang="en-US" dirty="0" smtClean="0"/>
              <a:t> </a:t>
            </a:r>
            <a:r>
              <a:rPr lang="en-US" dirty="0" err="1" smtClean="0"/>
              <a:t>Programm</a:t>
            </a:r>
            <a:r>
              <a:rPr lang="en-US" dirty="0" smtClean="0"/>
              <a:t> </a:t>
            </a:r>
            <a:r>
              <a:rPr lang="en-US" dirty="0" err="1" smtClean="0"/>
              <a:t>zu</a:t>
            </a:r>
            <a:r>
              <a:rPr lang="en-US" dirty="0" smtClean="0"/>
              <a:t> </a:t>
            </a:r>
            <a:r>
              <a:rPr lang="en-US" dirty="0" err="1" smtClean="0"/>
              <a:t>implementieren</a:t>
            </a:r>
            <a:r>
              <a:rPr lang="en-US" dirty="0" smtClean="0"/>
              <a:t>.</a:t>
            </a:r>
          </a:p>
          <a:p>
            <a:pPr>
              <a:defRPr/>
            </a:pPr>
            <a:r>
              <a:rPr lang="en-US" dirty="0" err="1" smtClean="0"/>
              <a:t>Jede</a:t>
            </a:r>
            <a:r>
              <a:rPr lang="en-US" dirty="0" smtClean="0"/>
              <a:t> </a:t>
            </a:r>
            <a:r>
              <a:rPr lang="en-US" dirty="0" err="1" smtClean="0"/>
              <a:t>Methode</a:t>
            </a:r>
            <a:r>
              <a:rPr lang="en-US" dirty="0" smtClean="0"/>
              <a:t> die </a:t>
            </a:r>
            <a:r>
              <a:rPr lang="en-US" dirty="0" err="1" smtClean="0"/>
              <a:t>asynchron</a:t>
            </a:r>
            <a:r>
              <a:rPr lang="en-US" dirty="0" smtClean="0"/>
              <a:t> </a:t>
            </a:r>
            <a:r>
              <a:rPr lang="en-US" dirty="0" err="1" smtClean="0"/>
              <a:t>ablaufen</a:t>
            </a:r>
            <a:r>
              <a:rPr lang="en-US" dirty="0" smtClean="0"/>
              <a:t> </a:t>
            </a:r>
            <a:r>
              <a:rPr lang="en-US" dirty="0" err="1" smtClean="0"/>
              <a:t>soll</a:t>
            </a:r>
            <a:r>
              <a:rPr lang="en-US" dirty="0" smtClean="0"/>
              <a:t> </a:t>
            </a:r>
            <a:r>
              <a:rPr lang="en-US" dirty="0" err="1" smtClean="0"/>
              <a:t>wird</a:t>
            </a:r>
            <a:r>
              <a:rPr lang="en-US" dirty="0" smtClean="0"/>
              <a:t> </a:t>
            </a:r>
            <a:r>
              <a:rPr lang="en-US" dirty="0" err="1" smtClean="0"/>
              <a:t>mit</a:t>
            </a:r>
            <a:r>
              <a:rPr lang="en-US" dirty="0" smtClean="0"/>
              <a:t> </a:t>
            </a:r>
            <a:r>
              <a:rPr lang="en-US" dirty="0" err="1" smtClean="0"/>
              <a:t>dem</a:t>
            </a:r>
            <a:r>
              <a:rPr lang="en-US" dirty="0" smtClean="0"/>
              <a:t> </a:t>
            </a:r>
            <a:r>
              <a:rPr lang="en-US" dirty="0" err="1" smtClean="0"/>
              <a:t>Schlüsselwort</a:t>
            </a:r>
            <a:r>
              <a:rPr lang="en-US" dirty="0" smtClean="0"/>
              <a:t> </a:t>
            </a:r>
            <a:r>
              <a:rPr lang="en-US" dirty="0" err="1" smtClean="0">
                <a:solidFill>
                  <a:srgbClr val="00B0F0"/>
                </a:solidFill>
              </a:rPr>
              <a:t>async</a:t>
            </a:r>
            <a:r>
              <a:rPr lang="en-US" dirty="0" smtClean="0"/>
              <a:t> </a:t>
            </a:r>
            <a:r>
              <a:rPr lang="en-US" dirty="0" err="1" smtClean="0"/>
              <a:t>gekennzeichnet</a:t>
            </a:r>
            <a:r>
              <a:rPr lang="en-US" dirty="0" smtClean="0"/>
              <a:t>.</a:t>
            </a:r>
          </a:p>
          <a:p>
            <a:pPr>
              <a:defRPr/>
            </a:pPr>
            <a:r>
              <a:rPr lang="en-US" dirty="0" smtClean="0"/>
              <a:t>Der </a:t>
            </a:r>
            <a:r>
              <a:rPr lang="en-US" dirty="0" err="1" smtClean="0"/>
              <a:t>Benutzer</a:t>
            </a:r>
            <a:r>
              <a:rPr lang="en-US" dirty="0" smtClean="0"/>
              <a:t> </a:t>
            </a:r>
            <a:r>
              <a:rPr lang="en-US" dirty="0" err="1" smtClean="0"/>
              <a:t>dieser</a:t>
            </a:r>
            <a:r>
              <a:rPr lang="en-US" dirty="0" smtClean="0"/>
              <a:t> </a:t>
            </a:r>
            <a:r>
              <a:rPr lang="en-US" dirty="0" err="1" smtClean="0"/>
              <a:t>Methode</a:t>
            </a:r>
            <a:r>
              <a:rPr lang="en-US" dirty="0" smtClean="0"/>
              <a:t> muss den </a:t>
            </a:r>
            <a:r>
              <a:rPr lang="en-US" dirty="0" err="1" smtClean="0"/>
              <a:t>Aufruf</a:t>
            </a:r>
            <a:r>
              <a:rPr lang="en-US" dirty="0" smtClean="0"/>
              <a:t> </a:t>
            </a:r>
            <a:r>
              <a:rPr lang="en-US" dirty="0" err="1" smtClean="0"/>
              <a:t>mit</a:t>
            </a:r>
            <a:r>
              <a:rPr lang="en-US" dirty="0" smtClean="0"/>
              <a:t> </a:t>
            </a:r>
            <a:r>
              <a:rPr lang="en-US" dirty="0" smtClean="0">
                <a:solidFill>
                  <a:srgbClr val="00B0F0"/>
                </a:solidFill>
              </a:rPr>
              <a:t>await</a:t>
            </a:r>
            <a:r>
              <a:rPr lang="en-US" dirty="0" smtClean="0"/>
              <a:t> </a:t>
            </a:r>
            <a:r>
              <a:rPr lang="en-US" dirty="0" err="1" smtClean="0"/>
              <a:t>klassifizieren</a:t>
            </a:r>
            <a:r>
              <a:rPr lang="en-US" dirty="0" smtClean="0"/>
              <a:t>. </a:t>
            </a:r>
            <a:r>
              <a:rPr lang="en-US" dirty="0" err="1" smtClean="0"/>
              <a:t>Damit</a:t>
            </a:r>
            <a:r>
              <a:rPr lang="en-US" dirty="0" smtClean="0"/>
              <a:t> </a:t>
            </a:r>
            <a:r>
              <a:rPr lang="en-US" dirty="0" err="1" smtClean="0"/>
              <a:t>wird</a:t>
            </a:r>
            <a:r>
              <a:rPr lang="en-US" dirty="0" smtClean="0"/>
              <a:t> </a:t>
            </a:r>
            <a:r>
              <a:rPr lang="en-US" dirty="0" err="1" smtClean="0"/>
              <a:t>gekennzeichnet</a:t>
            </a:r>
            <a:r>
              <a:rPr lang="en-US" dirty="0" smtClean="0"/>
              <a:t>, </a:t>
            </a:r>
            <a:r>
              <a:rPr lang="en-US" dirty="0" err="1" smtClean="0"/>
              <a:t>dass</a:t>
            </a:r>
            <a:r>
              <a:rPr lang="en-US" dirty="0" smtClean="0"/>
              <a:t> man auf das </a:t>
            </a:r>
            <a:r>
              <a:rPr lang="en-US" dirty="0" err="1" smtClean="0"/>
              <a:t>Ende</a:t>
            </a:r>
            <a:r>
              <a:rPr lang="en-US" dirty="0" smtClean="0"/>
              <a:t> des </a:t>
            </a:r>
            <a:r>
              <a:rPr lang="en-US" dirty="0" err="1" smtClean="0"/>
              <a:t>Aufrufs</a:t>
            </a:r>
            <a:r>
              <a:rPr lang="en-US" dirty="0" smtClean="0"/>
              <a:t> </a:t>
            </a:r>
            <a:r>
              <a:rPr lang="en-US" dirty="0" err="1" smtClean="0"/>
              <a:t>warten</a:t>
            </a:r>
            <a:r>
              <a:rPr lang="en-US" dirty="0" smtClean="0"/>
              <a:t> </a:t>
            </a:r>
            <a:r>
              <a:rPr lang="en-US" dirty="0" err="1" smtClean="0"/>
              <a:t>möchte</a:t>
            </a:r>
            <a:r>
              <a:rPr lang="en-US" dirty="0" smtClean="0"/>
              <a:t>.</a:t>
            </a:r>
          </a:p>
          <a:p>
            <a:pPr>
              <a:defRPr/>
            </a:pPr>
            <a:r>
              <a:rPr lang="en-US" dirty="0" err="1" smtClean="0"/>
              <a:t>Wenn</a:t>
            </a:r>
            <a:r>
              <a:rPr lang="en-US" dirty="0" smtClean="0"/>
              <a:t> </a:t>
            </a:r>
            <a:r>
              <a:rPr lang="en-US" dirty="0" err="1" smtClean="0"/>
              <a:t>eine</a:t>
            </a:r>
            <a:r>
              <a:rPr lang="en-US" dirty="0" smtClean="0"/>
              <a:t> </a:t>
            </a:r>
            <a:r>
              <a:rPr lang="en-US" dirty="0" err="1" smtClean="0"/>
              <a:t>Methode</a:t>
            </a:r>
            <a:r>
              <a:rPr lang="en-US" dirty="0" smtClean="0"/>
              <a:t> das </a:t>
            </a:r>
            <a:r>
              <a:rPr lang="en-US" dirty="0" err="1" smtClean="0"/>
              <a:t>Schlüsselwort</a:t>
            </a:r>
            <a:r>
              <a:rPr lang="en-US" dirty="0" smtClean="0"/>
              <a:t> </a:t>
            </a:r>
            <a:r>
              <a:rPr lang="en-US" dirty="0" smtClean="0">
                <a:solidFill>
                  <a:srgbClr val="00B0F0"/>
                </a:solidFill>
              </a:rPr>
              <a:t>await</a:t>
            </a:r>
            <a:r>
              <a:rPr lang="en-US" dirty="0" smtClean="0"/>
              <a:t> </a:t>
            </a:r>
            <a:r>
              <a:rPr lang="en-US" dirty="0" err="1" smtClean="0"/>
              <a:t>benutzt</a:t>
            </a:r>
            <a:r>
              <a:rPr lang="en-US" dirty="0" smtClean="0"/>
              <a:t> </a:t>
            </a:r>
            <a:r>
              <a:rPr lang="en-US" dirty="0" err="1" smtClean="0"/>
              <a:t>wird</a:t>
            </a:r>
            <a:r>
              <a:rPr lang="en-US" dirty="0" smtClean="0"/>
              <a:t> </a:t>
            </a:r>
            <a:r>
              <a:rPr lang="en-US" dirty="0" err="1" smtClean="0"/>
              <a:t>diese</a:t>
            </a:r>
            <a:r>
              <a:rPr lang="en-US" dirty="0" smtClean="0"/>
              <a:t> </a:t>
            </a:r>
            <a:r>
              <a:rPr lang="en-US" dirty="0" err="1" smtClean="0"/>
              <a:t>Methode</a:t>
            </a:r>
            <a:r>
              <a:rPr lang="en-US" dirty="0" smtClean="0"/>
              <a:t> </a:t>
            </a:r>
            <a:r>
              <a:rPr lang="en-US" dirty="0" err="1" smtClean="0"/>
              <a:t>selbst</a:t>
            </a:r>
            <a:r>
              <a:rPr lang="en-US" dirty="0" smtClean="0"/>
              <a:t> </a:t>
            </a:r>
            <a:r>
              <a:rPr lang="en-US" dirty="0" err="1" smtClean="0"/>
              <a:t>asynchron</a:t>
            </a:r>
            <a:r>
              <a:rPr lang="en-US" dirty="0" smtClean="0"/>
              <a:t> und muss </a:t>
            </a:r>
            <a:r>
              <a:rPr lang="en-US" dirty="0" err="1" smtClean="0"/>
              <a:t>mit</a:t>
            </a:r>
            <a:r>
              <a:rPr lang="en-US" dirty="0" smtClean="0"/>
              <a:t> </a:t>
            </a:r>
            <a:r>
              <a:rPr lang="en-US" dirty="0" err="1" smtClean="0"/>
              <a:t>dem</a:t>
            </a:r>
            <a:r>
              <a:rPr lang="en-US" dirty="0" smtClean="0"/>
              <a:t> </a:t>
            </a:r>
            <a:r>
              <a:rPr lang="en-US" dirty="0" err="1" smtClean="0"/>
              <a:t>Schlüsselwort</a:t>
            </a:r>
            <a:r>
              <a:rPr lang="en-US" dirty="0" smtClean="0"/>
              <a:t> </a:t>
            </a:r>
            <a:r>
              <a:rPr lang="en-US" dirty="0" err="1" smtClean="0">
                <a:solidFill>
                  <a:srgbClr val="00B0F0"/>
                </a:solidFill>
              </a:rPr>
              <a:t>async</a:t>
            </a:r>
            <a:r>
              <a:rPr lang="en-US" dirty="0" smtClean="0"/>
              <a:t> </a:t>
            </a:r>
            <a:r>
              <a:rPr lang="en-US" dirty="0" err="1" smtClean="0"/>
              <a:t>gekennzeichnet</a:t>
            </a:r>
            <a:r>
              <a:rPr lang="en-US" dirty="0" smtClean="0"/>
              <a:t> </a:t>
            </a:r>
            <a:r>
              <a:rPr lang="en-US" dirty="0" err="1" smtClean="0"/>
              <a:t>werden</a:t>
            </a:r>
            <a:r>
              <a:rPr lang="en-US" dirty="0" smtClean="0"/>
              <a:t>.</a:t>
            </a:r>
            <a:br>
              <a:rPr lang="en-US" dirty="0" smtClean="0"/>
            </a:br>
            <a:endParaRPr lang="en-US" dirty="0"/>
          </a:p>
          <a:p>
            <a:pPr>
              <a:defRPr/>
            </a:pPr>
            <a:r>
              <a:rPr lang="en-US" dirty="0" err="1" smtClean="0"/>
              <a:t>Im</a:t>
            </a:r>
            <a:r>
              <a:rPr lang="en-US" dirty="0" smtClean="0"/>
              <a:t> </a:t>
            </a:r>
            <a:r>
              <a:rPr lang="en-US" dirty="0" err="1" smtClean="0"/>
              <a:t>folgenden</a:t>
            </a:r>
            <a:r>
              <a:rPr lang="en-US" dirty="0" smtClean="0"/>
              <a:t> </a:t>
            </a:r>
            <a:r>
              <a:rPr lang="en-US" dirty="0" err="1" smtClean="0"/>
              <a:t>Programm</a:t>
            </a:r>
            <a:r>
              <a:rPr lang="en-US" dirty="0" smtClean="0"/>
              <a:t> </a:t>
            </a:r>
            <a:r>
              <a:rPr lang="en-US" dirty="0" err="1" smtClean="0"/>
              <a:t>gibt</a:t>
            </a:r>
            <a:r>
              <a:rPr lang="en-US" dirty="0" smtClean="0"/>
              <a:t> </a:t>
            </a:r>
            <a:r>
              <a:rPr lang="en-US" dirty="0" err="1" smtClean="0"/>
              <a:t>es</a:t>
            </a:r>
            <a:r>
              <a:rPr lang="en-US" dirty="0" smtClean="0"/>
              <a:t> </a:t>
            </a:r>
            <a:r>
              <a:rPr lang="en-US" dirty="0" err="1" smtClean="0"/>
              <a:t>eine</a:t>
            </a:r>
            <a:r>
              <a:rPr lang="en-US" dirty="0" smtClean="0"/>
              <a:t> </a:t>
            </a:r>
            <a:r>
              <a:rPr lang="en-US" dirty="0" err="1" smtClean="0"/>
              <a:t>synchrone</a:t>
            </a:r>
            <a:r>
              <a:rPr lang="en-US" dirty="0" smtClean="0"/>
              <a:t> </a:t>
            </a:r>
            <a:r>
              <a:rPr lang="en-US" dirty="0" err="1" smtClean="0"/>
              <a:t>Methode</a:t>
            </a:r>
            <a:r>
              <a:rPr lang="en-US" dirty="0" smtClean="0"/>
              <a:t> </a:t>
            </a:r>
            <a:r>
              <a:rPr lang="en-US" b="1" dirty="0" err="1"/>
              <a:t>B</a:t>
            </a:r>
            <a:r>
              <a:rPr lang="en-US" b="1" dirty="0" err="1" smtClean="0"/>
              <a:t>erechneEtwas</a:t>
            </a:r>
            <a:r>
              <a:rPr lang="en-US" b="1" dirty="0" smtClean="0"/>
              <a:t>()</a:t>
            </a:r>
            <a:r>
              <a:rPr lang="en-US" dirty="0" smtClean="0"/>
              <a:t>. In </a:t>
            </a:r>
            <a:r>
              <a:rPr lang="en-US" dirty="0" err="1" smtClean="0"/>
              <a:t>diesem</a:t>
            </a:r>
            <a:r>
              <a:rPr lang="en-US" dirty="0" smtClean="0"/>
              <a:t> </a:t>
            </a:r>
            <a:r>
              <a:rPr lang="en-US" dirty="0" err="1" smtClean="0"/>
              <a:t>vereinfachten</a:t>
            </a:r>
            <a:r>
              <a:rPr lang="en-US" dirty="0" smtClean="0"/>
              <a:t> </a:t>
            </a:r>
            <a:r>
              <a:rPr lang="en-US" dirty="0" err="1" smtClean="0"/>
              <a:t>Beispiel</a:t>
            </a:r>
            <a:r>
              <a:rPr lang="en-US" dirty="0" smtClean="0"/>
              <a:t> </a:t>
            </a:r>
            <a:r>
              <a:rPr lang="en-US" dirty="0" err="1" smtClean="0"/>
              <a:t>wird</a:t>
            </a:r>
            <a:r>
              <a:rPr lang="en-US" dirty="0" smtClean="0"/>
              <a:t> </a:t>
            </a:r>
            <a:r>
              <a:rPr lang="en-US" dirty="0" err="1" smtClean="0"/>
              <a:t>nach</a:t>
            </a:r>
            <a:r>
              <a:rPr lang="en-US" dirty="0" smtClean="0"/>
              <a:t> 2 </a:t>
            </a:r>
            <a:r>
              <a:rPr lang="en-US" dirty="0" err="1" smtClean="0"/>
              <a:t>Sekunden</a:t>
            </a:r>
            <a:r>
              <a:rPr lang="en-US" dirty="0" smtClean="0"/>
              <a:t> der double Wert von PI </a:t>
            </a:r>
            <a:r>
              <a:rPr lang="en-US" dirty="0" err="1" smtClean="0"/>
              <a:t>zurückgegeben</a:t>
            </a:r>
            <a:r>
              <a:rPr lang="en-US" dirty="0" smtClean="0"/>
              <a:t>.</a:t>
            </a:r>
          </a:p>
          <a:p>
            <a:pPr>
              <a:defRPr/>
            </a:pPr>
            <a:r>
              <a:rPr lang="en-US" dirty="0" err="1" smtClean="0"/>
              <a:t>Es</a:t>
            </a:r>
            <a:r>
              <a:rPr lang="en-US" dirty="0" smtClean="0"/>
              <a:t> </a:t>
            </a:r>
            <a:r>
              <a:rPr lang="en-US" dirty="0" err="1" smtClean="0"/>
              <a:t>gibt</a:t>
            </a:r>
            <a:r>
              <a:rPr lang="en-US" dirty="0" smtClean="0"/>
              <a:t> </a:t>
            </a:r>
            <a:r>
              <a:rPr lang="en-US" dirty="0" err="1" smtClean="0"/>
              <a:t>eine</a:t>
            </a:r>
            <a:r>
              <a:rPr lang="en-US" dirty="0" smtClean="0"/>
              <a:t> </a:t>
            </a:r>
            <a:r>
              <a:rPr lang="en-US" dirty="0" err="1" smtClean="0"/>
              <a:t>asynchrone</a:t>
            </a:r>
            <a:r>
              <a:rPr lang="en-US" dirty="0" smtClean="0"/>
              <a:t> </a:t>
            </a:r>
            <a:r>
              <a:rPr lang="en-US" dirty="0" err="1" smtClean="0"/>
              <a:t>Methode</a:t>
            </a:r>
            <a:r>
              <a:rPr lang="en-US" dirty="0" smtClean="0"/>
              <a:t> </a:t>
            </a:r>
            <a:r>
              <a:rPr lang="en-US" b="1" dirty="0" err="1" smtClean="0"/>
              <a:t>BerechneEtwasAsync</a:t>
            </a:r>
            <a:r>
              <a:rPr lang="en-US" b="1" dirty="0" smtClean="0"/>
              <a:t>()</a:t>
            </a:r>
            <a:r>
              <a:rPr lang="en-US" dirty="0" smtClean="0"/>
              <a:t> die </a:t>
            </a:r>
            <a:r>
              <a:rPr lang="en-US" dirty="0" err="1" smtClean="0"/>
              <a:t>mittels</a:t>
            </a:r>
            <a:r>
              <a:rPr lang="en-US" dirty="0" smtClean="0"/>
              <a:t> der </a:t>
            </a:r>
            <a:r>
              <a:rPr lang="en-US" dirty="0" err="1" smtClean="0"/>
              <a:t>Task.Run</a:t>
            </a:r>
            <a:r>
              <a:rPr lang="en-US" dirty="0" smtClean="0"/>
              <a:t>() </a:t>
            </a:r>
            <a:r>
              <a:rPr lang="en-US" dirty="0" err="1" smtClean="0"/>
              <a:t>Methode</a:t>
            </a:r>
            <a:r>
              <a:rPr lang="en-US" dirty="0" smtClean="0"/>
              <a:t> und </a:t>
            </a:r>
            <a:r>
              <a:rPr lang="en-US" dirty="0" err="1" smtClean="0"/>
              <a:t>einem</a:t>
            </a:r>
            <a:r>
              <a:rPr lang="en-US" dirty="0" smtClean="0"/>
              <a:t> Lambda </a:t>
            </a:r>
            <a:r>
              <a:rPr lang="en-US" dirty="0" err="1" smtClean="0"/>
              <a:t>Ausdruck</a:t>
            </a:r>
            <a:r>
              <a:rPr lang="en-US" dirty="0" smtClean="0"/>
              <a:t> die </a:t>
            </a:r>
            <a:r>
              <a:rPr lang="en-US" dirty="0" err="1" smtClean="0"/>
              <a:t>synchrone</a:t>
            </a:r>
            <a:r>
              <a:rPr lang="en-US" dirty="0" smtClean="0"/>
              <a:t> </a:t>
            </a:r>
            <a:r>
              <a:rPr lang="en-US" dirty="0" err="1" smtClean="0"/>
              <a:t>Methode</a:t>
            </a:r>
            <a:r>
              <a:rPr lang="en-US" dirty="0" smtClean="0"/>
              <a:t> </a:t>
            </a:r>
            <a:r>
              <a:rPr lang="en-US" dirty="0" err="1" smtClean="0"/>
              <a:t>asynchron</a:t>
            </a:r>
            <a:r>
              <a:rPr lang="en-US" dirty="0" smtClean="0"/>
              <a:t> </a:t>
            </a:r>
            <a:r>
              <a:rPr lang="en-US" dirty="0" err="1" smtClean="0"/>
              <a:t>aufruft</a:t>
            </a:r>
            <a:r>
              <a:rPr lang="en-US" dirty="0" smtClean="0"/>
              <a:t>.</a:t>
            </a:r>
          </a:p>
          <a:p>
            <a:pPr>
              <a:defRPr/>
            </a:pPr>
            <a:r>
              <a:rPr lang="en-US" dirty="0" err="1" smtClean="0"/>
              <a:t>Zuletzt</a:t>
            </a:r>
            <a:r>
              <a:rPr lang="en-US" dirty="0" smtClean="0"/>
              <a:t> </a:t>
            </a:r>
            <a:r>
              <a:rPr lang="en-US" dirty="0" err="1" smtClean="0"/>
              <a:t>gibt</a:t>
            </a:r>
            <a:r>
              <a:rPr lang="en-US" dirty="0" smtClean="0"/>
              <a:t> </a:t>
            </a:r>
            <a:r>
              <a:rPr lang="en-US" dirty="0" err="1" smtClean="0"/>
              <a:t>es</a:t>
            </a:r>
            <a:r>
              <a:rPr lang="en-US" dirty="0" smtClean="0"/>
              <a:t> die </a:t>
            </a:r>
            <a:r>
              <a:rPr lang="en-US" dirty="0" err="1" smtClean="0"/>
              <a:t>Methode</a:t>
            </a:r>
            <a:r>
              <a:rPr lang="en-US" dirty="0" smtClean="0"/>
              <a:t> </a:t>
            </a:r>
            <a:r>
              <a:rPr lang="en-US" b="1" dirty="0" err="1" smtClean="0"/>
              <a:t>Aufrufer</a:t>
            </a:r>
            <a:r>
              <a:rPr lang="en-US" b="1" dirty="0" smtClean="0"/>
              <a:t>()</a:t>
            </a:r>
            <a:r>
              <a:rPr lang="en-US" dirty="0" smtClean="0"/>
              <a:t>, da </a:t>
            </a:r>
            <a:r>
              <a:rPr lang="en-US" dirty="0" err="1" smtClean="0"/>
              <a:t>sie</a:t>
            </a:r>
            <a:r>
              <a:rPr lang="en-US" dirty="0" smtClean="0"/>
              <a:t> auf das </a:t>
            </a:r>
            <a:r>
              <a:rPr lang="en-US" dirty="0" err="1" smtClean="0"/>
              <a:t>auszugebende</a:t>
            </a:r>
            <a:r>
              <a:rPr lang="en-US" dirty="0" smtClean="0"/>
              <a:t> </a:t>
            </a:r>
            <a:r>
              <a:rPr lang="en-US" dirty="0" err="1" smtClean="0"/>
              <a:t>Ergebnis</a:t>
            </a:r>
            <a:r>
              <a:rPr lang="en-US" dirty="0" smtClean="0"/>
              <a:t> des Threads </a:t>
            </a:r>
            <a:r>
              <a:rPr lang="en-US" dirty="0" err="1" smtClean="0"/>
              <a:t>mittels</a:t>
            </a:r>
            <a:r>
              <a:rPr lang="en-US" dirty="0" smtClean="0"/>
              <a:t> </a:t>
            </a:r>
            <a:r>
              <a:rPr lang="en-US" dirty="0" smtClean="0">
                <a:solidFill>
                  <a:srgbClr val="00B0F0"/>
                </a:solidFill>
              </a:rPr>
              <a:t>await</a:t>
            </a:r>
            <a:r>
              <a:rPr lang="en-US" dirty="0" smtClean="0"/>
              <a:t> </a:t>
            </a:r>
            <a:r>
              <a:rPr lang="en-US" dirty="0" err="1" smtClean="0"/>
              <a:t>wartet</a:t>
            </a:r>
            <a:r>
              <a:rPr lang="en-US" dirty="0" smtClean="0"/>
              <a:t> </a:t>
            </a:r>
            <a:r>
              <a:rPr lang="en-US" dirty="0" err="1" smtClean="0"/>
              <a:t>ist</a:t>
            </a:r>
            <a:r>
              <a:rPr lang="en-US" dirty="0" smtClean="0"/>
              <a:t> </a:t>
            </a:r>
            <a:r>
              <a:rPr lang="en-US" dirty="0" err="1" smtClean="0"/>
              <a:t>sie</a:t>
            </a:r>
            <a:r>
              <a:rPr lang="en-US" dirty="0" smtClean="0"/>
              <a:t> </a:t>
            </a:r>
            <a:r>
              <a:rPr lang="en-US" dirty="0" err="1" smtClean="0"/>
              <a:t>selbst</a:t>
            </a:r>
            <a:r>
              <a:rPr lang="en-US" dirty="0" smtClean="0"/>
              <a:t> </a:t>
            </a:r>
            <a:r>
              <a:rPr lang="en-US" dirty="0" err="1" smtClean="0"/>
              <a:t>auch</a:t>
            </a:r>
            <a:r>
              <a:rPr lang="en-US" dirty="0" smtClean="0"/>
              <a:t> </a:t>
            </a:r>
            <a:r>
              <a:rPr lang="en-US" dirty="0" err="1" smtClean="0"/>
              <a:t>mit</a:t>
            </a:r>
            <a:r>
              <a:rPr lang="en-US" dirty="0" smtClean="0"/>
              <a:t> </a:t>
            </a:r>
            <a:r>
              <a:rPr lang="en-US" dirty="0" err="1" smtClean="0"/>
              <a:t>async</a:t>
            </a:r>
            <a:r>
              <a:rPr lang="en-US" dirty="0" smtClean="0"/>
              <a:t> </a:t>
            </a:r>
            <a:r>
              <a:rPr lang="en-US" dirty="0" err="1" smtClean="0"/>
              <a:t>deklariert</a:t>
            </a:r>
            <a:r>
              <a:rPr lang="en-US" dirty="0"/>
              <a:t>.</a:t>
            </a:r>
            <a:endParaRPr lang="en-US" dirty="0" smtClean="0"/>
          </a:p>
          <a:p>
            <a:pPr>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3	 </a:t>
            </a:r>
            <a:r>
              <a:rPr lang="en-US" dirty="0" err="1"/>
              <a:t>Programmierung</a:t>
            </a:r>
            <a:r>
              <a:rPr lang="en-US" dirty="0"/>
              <a:t> </a:t>
            </a:r>
            <a:r>
              <a:rPr lang="en-US" dirty="0" err="1"/>
              <a:t>mit</a:t>
            </a:r>
            <a:r>
              <a:rPr lang="en-US" dirty="0"/>
              <a:t> </a:t>
            </a:r>
            <a:r>
              <a:rPr lang="en-US" dirty="0" err="1"/>
              <a:t>async</a:t>
            </a:r>
            <a:r>
              <a:rPr lang="en-US" dirty="0"/>
              <a:t> und await</a:t>
            </a:r>
            <a:endParaRPr lang="en-US" dirty="0" smtClean="0"/>
          </a:p>
        </p:txBody>
      </p:sp>
    </p:spTree>
    <p:extLst>
      <p:ext uri="{BB962C8B-B14F-4D97-AF65-F5344CB8AC3E}">
        <p14:creationId xmlns:p14="http://schemas.microsoft.com/office/powerpoint/2010/main" val="153261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err="1" smtClean="0"/>
              <a:t>Zielsetzung</a:t>
            </a:r>
            <a:r>
              <a:rPr lang="en-US" smtClean="0"/>
              <a:t> </a:t>
            </a:r>
            <a:r>
              <a:rPr lang="en-US" err="1" smtClean="0"/>
              <a:t>dieser</a:t>
            </a:r>
            <a:r>
              <a:rPr lang="en-US" smtClean="0"/>
              <a:t> </a:t>
            </a:r>
            <a:r>
              <a:rPr lang="en-US" err="1" smtClean="0"/>
              <a:t>Schulung</a:t>
            </a:r>
            <a:endParaRPr lang="en-US"/>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Für</a:t>
            </a:r>
            <a:r>
              <a:rPr lang="en-US" dirty="0" smtClean="0"/>
              <a:t> </a:t>
            </a:r>
            <a:r>
              <a:rPr lang="en-US" dirty="0" err="1" smtClean="0"/>
              <a:t>alle</a:t>
            </a:r>
            <a:r>
              <a:rPr lang="en-US" dirty="0" smtClean="0"/>
              <a:t> die </a:t>
            </a:r>
            <a:r>
              <a:rPr lang="en-US" dirty="0" err="1" smtClean="0"/>
              <a:t>bisher</a:t>
            </a:r>
            <a:r>
              <a:rPr lang="en-US" dirty="0" smtClean="0"/>
              <a:t> </a:t>
            </a:r>
            <a:r>
              <a:rPr lang="en-US" dirty="0" err="1" smtClean="0"/>
              <a:t>nur</a:t>
            </a:r>
            <a:r>
              <a:rPr lang="en-US" dirty="0" smtClean="0"/>
              <a:t> </a:t>
            </a:r>
            <a:r>
              <a:rPr lang="en-US" dirty="0" err="1" smtClean="0"/>
              <a:t>strikt</a:t>
            </a:r>
            <a:r>
              <a:rPr lang="en-US" dirty="0" smtClean="0"/>
              <a:t> </a:t>
            </a:r>
            <a:r>
              <a:rPr lang="en-US" dirty="0" err="1" smtClean="0"/>
              <a:t>sequentiell</a:t>
            </a:r>
            <a:r>
              <a:rPr lang="en-US" dirty="0" smtClean="0"/>
              <a:t> von </a:t>
            </a:r>
            <a:r>
              <a:rPr lang="en-US" dirty="0" err="1" smtClean="0"/>
              <a:t>oben</a:t>
            </a:r>
            <a:r>
              <a:rPr lang="en-US" dirty="0" smtClean="0"/>
              <a:t> </a:t>
            </a:r>
            <a:r>
              <a:rPr lang="en-US" dirty="0" err="1" smtClean="0"/>
              <a:t>nach</a:t>
            </a:r>
            <a:r>
              <a:rPr lang="en-US" dirty="0" smtClean="0"/>
              <a:t> </a:t>
            </a:r>
            <a:r>
              <a:rPr lang="en-US" dirty="0" err="1" smtClean="0"/>
              <a:t>unten</a:t>
            </a:r>
            <a:r>
              <a:rPr lang="en-US" dirty="0" smtClean="0"/>
              <a:t> </a:t>
            </a:r>
            <a:r>
              <a:rPr lang="en-US" dirty="0" err="1" smtClean="0"/>
              <a:t>programmiert</a:t>
            </a:r>
            <a:r>
              <a:rPr lang="en-US" dirty="0" smtClean="0"/>
              <a:t> </a:t>
            </a:r>
            <a:r>
              <a:rPr lang="en-US" dirty="0" err="1" smtClean="0"/>
              <a:t>haben</a:t>
            </a:r>
            <a:r>
              <a:rPr lang="en-US" dirty="0" smtClean="0"/>
              <a:t> </a:t>
            </a:r>
            <a:r>
              <a:rPr lang="en-US" dirty="0" err="1" smtClean="0"/>
              <a:t>wird</a:t>
            </a:r>
            <a:r>
              <a:rPr lang="en-US" dirty="0" smtClean="0"/>
              <a:t> </a:t>
            </a:r>
            <a:r>
              <a:rPr lang="en-US" dirty="0" err="1" smtClean="0"/>
              <a:t>hier</a:t>
            </a:r>
            <a:r>
              <a:rPr lang="en-US" dirty="0" smtClean="0"/>
              <a:t> das </a:t>
            </a:r>
            <a:r>
              <a:rPr lang="en-US" dirty="0" err="1" smtClean="0"/>
              <a:t>Konzept</a:t>
            </a:r>
            <a:r>
              <a:rPr lang="en-US" dirty="0" smtClean="0"/>
              <a:t> der </a:t>
            </a:r>
            <a:r>
              <a:rPr lang="en-US" dirty="0" err="1" smtClean="0"/>
              <a:t>Nebenläufigkeit</a:t>
            </a:r>
            <a:r>
              <a:rPr lang="en-US" dirty="0" smtClean="0"/>
              <a:t> </a:t>
            </a:r>
            <a:r>
              <a:rPr lang="en-US" dirty="0" err="1" smtClean="0"/>
              <a:t>erleutert</a:t>
            </a:r>
            <a:r>
              <a:rPr lang="en-US" dirty="0" smtClean="0"/>
              <a:t>.</a:t>
            </a:r>
          </a:p>
          <a:p>
            <a:pPr>
              <a:defRPr/>
            </a:pPr>
            <a:r>
              <a:rPr lang="en-US" dirty="0" err="1" smtClean="0"/>
              <a:t>Glücklicherweise</a:t>
            </a:r>
            <a:r>
              <a:rPr lang="en-US" dirty="0" smtClean="0"/>
              <a:t> </a:t>
            </a:r>
            <a:r>
              <a:rPr lang="en-US" dirty="0" err="1" smtClean="0"/>
              <a:t>bietet</a:t>
            </a:r>
            <a:r>
              <a:rPr lang="en-US" dirty="0" smtClean="0"/>
              <a:t> C-Sharp </a:t>
            </a:r>
            <a:r>
              <a:rPr lang="en-US" dirty="0" err="1" smtClean="0"/>
              <a:t>eine</a:t>
            </a:r>
            <a:r>
              <a:rPr lang="en-US" dirty="0" smtClean="0"/>
              <a:t> </a:t>
            </a:r>
            <a:r>
              <a:rPr lang="en-US" dirty="0" err="1" smtClean="0"/>
              <a:t>Vielzahl</a:t>
            </a:r>
            <a:r>
              <a:rPr lang="en-US" dirty="0" smtClean="0"/>
              <a:t> von </a:t>
            </a:r>
            <a:r>
              <a:rPr lang="en-US" dirty="0" err="1" smtClean="0"/>
              <a:t>Möglichkeiten</a:t>
            </a:r>
            <a:r>
              <a:rPr lang="en-US" dirty="0" smtClean="0"/>
              <a:t> </a:t>
            </a:r>
            <a:r>
              <a:rPr lang="en-US" dirty="0" err="1" smtClean="0"/>
              <a:t>Nebenläufigkeit</a:t>
            </a:r>
            <a:r>
              <a:rPr lang="en-US" dirty="0" smtClean="0"/>
              <a:t> </a:t>
            </a:r>
            <a:r>
              <a:rPr lang="en-US" dirty="0" err="1" smtClean="0"/>
              <a:t>zu</a:t>
            </a:r>
            <a:r>
              <a:rPr lang="en-US" dirty="0" smtClean="0"/>
              <a:t> </a:t>
            </a:r>
            <a:r>
              <a:rPr lang="en-US" dirty="0" err="1" smtClean="0"/>
              <a:t>implementieren</a:t>
            </a:r>
            <a:r>
              <a:rPr lang="en-US" dirty="0" smtClean="0"/>
              <a:t>.</a:t>
            </a:r>
          </a:p>
          <a:p>
            <a:pPr>
              <a:defRPr/>
            </a:pPr>
            <a:r>
              <a:rPr lang="en-US" dirty="0" err="1" smtClean="0"/>
              <a:t>Unter</a:t>
            </a:r>
            <a:r>
              <a:rPr lang="en-US" dirty="0" smtClean="0"/>
              <a:t> </a:t>
            </a:r>
            <a:r>
              <a:rPr lang="en-US" dirty="0" err="1" smtClean="0"/>
              <a:t>anderem</a:t>
            </a:r>
            <a:r>
              <a:rPr lang="en-US" dirty="0" smtClean="0"/>
              <a:t> </a:t>
            </a:r>
            <a:r>
              <a:rPr lang="en-US" dirty="0" err="1" smtClean="0"/>
              <a:t>wird</a:t>
            </a:r>
            <a:r>
              <a:rPr lang="en-US" dirty="0" smtClean="0"/>
              <a:t> </a:t>
            </a:r>
            <a:r>
              <a:rPr lang="en-US" dirty="0" err="1" smtClean="0"/>
              <a:t>hier</a:t>
            </a:r>
            <a:r>
              <a:rPr lang="en-US" dirty="0" smtClean="0"/>
              <a:t> </a:t>
            </a:r>
            <a:r>
              <a:rPr lang="en-US" dirty="0" err="1" smtClean="0"/>
              <a:t>auch</a:t>
            </a:r>
            <a:r>
              <a:rPr lang="en-US" dirty="0" smtClean="0"/>
              <a:t> das </a:t>
            </a:r>
            <a:r>
              <a:rPr lang="en-US" dirty="0" err="1" smtClean="0"/>
              <a:t>neue</a:t>
            </a:r>
            <a:r>
              <a:rPr lang="en-US" dirty="0" smtClean="0"/>
              <a:t> </a:t>
            </a:r>
            <a:r>
              <a:rPr lang="en-US" dirty="0" err="1" smtClean="0"/>
              <a:t>mit</a:t>
            </a:r>
            <a:r>
              <a:rPr lang="en-US" dirty="0" smtClean="0"/>
              <a:t> </a:t>
            </a:r>
            <a:r>
              <a:rPr lang="en-US" dirty="0" err="1" smtClean="0"/>
              <a:t>DotNet</a:t>
            </a:r>
            <a:r>
              <a:rPr lang="en-US" dirty="0" smtClean="0"/>
              <a:t> 4.5 </a:t>
            </a:r>
            <a:r>
              <a:rPr lang="en-US" dirty="0" err="1" smtClean="0"/>
              <a:t>eingeführte</a:t>
            </a:r>
            <a:r>
              <a:rPr lang="en-US" dirty="0" smtClean="0"/>
              <a:t> </a:t>
            </a:r>
            <a:r>
              <a:rPr lang="en-US" dirty="0" err="1" smtClean="0"/>
              <a:t>Konzept</a:t>
            </a:r>
            <a:r>
              <a:rPr lang="en-US" dirty="0" smtClean="0"/>
              <a:t> </a:t>
            </a:r>
            <a:r>
              <a:rPr lang="en-US" dirty="0" err="1" smtClean="0"/>
              <a:t>async</a:t>
            </a:r>
            <a:r>
              <a:rPr lang="en-US" dirty="0" smtClean="0"/>
              <a:t>/await </a:t>
            </a:r>
            <a:r>
              <a:rPr lang="en-US" dirty="0" err="1" smtClean="0"/>
              <a:t>vorgestellt</a:t>
            </a:r>
            <a:r>
              <a:rPr lang="en-US" dirty="0" smtClean="0"/>
              <a:t>. Dies </a:t>
            </a:r>
            <a:r>
              <a:rPr lang="en-US" dirty="0" err="1" smtClean="0"/>
              <a:t>macht</a:t>
            </a:r>
            <a:r>
              <a:rPr lang="en-US" dirty="0" smtClean="0"/>
              <a:t> </a:t>
            </a:r>
            <a:r>
              <a:rPr lang="en-US" dirty="0" err="1" smtClean="0"/>
              <a:t>es</a:t>
            </a:r>
            <a:r>
              <a:rPr lang="en-US" dirty="0" smtClean="0"/>
              <a:t> </a:t>
            </a:r>
            <a:r>
              <a:rPr lang="en-US" dirty="0" err="1" smtClean="0"/>
              <a:t>noch</a:t>
            </a:r>
            <a:r>
              <a:rPr lang="en-US" dirty="0" smtClean="0"/>
              <a:t> </a:t>
            </a:r>
            <a:r>
              <a:rPr lang="en-US" dirty="0" err="1" smtClean="0"/>
              <a:t>einfacher</a:t>
            </a:r>
            <a:r>
              <a:rPr lang="en-US" dirty="0" smtClean="0"/>
              <a:t> </a:t>
            </a:r>
            <a:r>
              <a:rPr lang="en-US" dirty="0" err="1" smtClean="0"/>
              <a:t>bestehenden</a:t>
            </a:r>
            <a:r>
              <a:rPr lang="en-US" dirty="0" smtClean="0"/>
              <a:t> </a:t>
            </a:r>
            <a:r>
              <a:rPr lang="en-US" dirty="0" err="1" smtClean="0"/>
              <a:t>sequentiellen</a:t>
            </a:r>
            <a:r>
              <a:rPr lang="en-US" dirty="0" smtClean="0"/>
              <a:t> Code </a:t>
            </a:r>
            <a:r>
              <a:rPr lang="en-US" dirty="0" err="1" smtClean="0"/>
              <a:t>zu</a:t>
            </a:r>
            <a:r>
              <a:rPr lang="en-US" dirty="0" smtClean="0"/>
              <a:t> </a:t>
            </a:r>
            <a:r>
              <a:rPr lang="en-US" dirty="0" err="1" smtClean="0"/>
              <a:t>parallelisieren</a:t>
            </a:r>
            <a:r>
              <a:rPr lang="en-US" dirty="0" smtClean="0"/>
              <a:t>.</a:t>
            </a:r>
          </a:p>
          <a:p>
            <a:pPr>
              <a:defRPr/>
            </a:pPr>
            <a:r>
              <a:rPr lang="en-US" dirty="0" err="1" smtClean="0"/>
              <a:t>Künftig</a:t>
            </a:r>
            <a:r>
              <a:rPr lang="en-US" dirty="0" smtClean="0"/>
              <a:t> </a:t>
            </a:r>
            <a:r>
              <a:rPr lang="en-US" dirty="0" err="1" smtClean="0"/>
              <a:t>wird</a:t>
            </a:r>
            <a:r>
              <a:rPr lang="en-US" dirty="0" smtClean="0"/>
              <a:t> </a:t>
            </a:r>
            <a:r>
              <a:rPr lang="en-US" dirty="0" err="1" smtClean="0"/>
              <a:t>es</a:t>
            </a:r>
            <a:r>
              <a:rPr lang="en-US" dirty="0" smtClean="0"/>
              <a:t> </a:t>
            </a:r>
            <a:r>
              <a:rPr lang="en-US" dirty="0" err="1" smtClean="0"/>
              <a:t>immer</a:t>
            </a:r>
            <a:r>
              <a:rPr lang="en-US" dirty="0" smtClean="0"/>
              <a:t> </a:t>
            </a:r>
            <a:r>
              <a:rPr lang="en-US" dirty="0" err="1" smtClean="0"/>
              <a:t>mehr</a:t>
            </a:r>
            <a:r>
              <a:rPr lang="en-US" dirty="0" smtClean="0"/>
              <a:t> </a:t>
            </a:r>
            <a:r>
              <a:rPr lang="en-US" dirty="0" err="1" smtClean="0"/>
              <a:t>Prozessorkerne</a:t>
            </a:r>
            <a:r>
              <a:rPr lang="en-US" dirty="0" smtClean="0"/>
              <a:t> </a:t>
            </a:r>
            <a:r>
              <a:rPr lang="en-US" dirty="0" err="1" smtClean="0"/>
              <a:t>geben</a:t>
            </a:r>
            <a:r>
              <a:rPr lang="en-US" dirty="0" smtClean="0"/>
              <a:t> die parallel in </a:t>
            </a:r>
            <a:r>
              <a:rPr lang="en-US" dirty="0" err="1" smtClean="0"/>
              <a:t>einem</a:t>
            </a:r>
            <a:r>
              <a:rPr lang="en-US" dirty="0" smtClean="0"/>
              <a:t> Computer </a:t>
            </a:r>
            <a:r>
              <a:rPr lang="en-US" dirty="0" err="1" smtClean="0"/>
              <a:t>arbeiten</a:t>
            </a:r>
            <a:r>
              <a:rPr lang="en-US" dirty="0" smtClean="0"/>
              <a:t>. Dies </a:t>
            </a:r>
            <a:r>
              <a:rPr lang="en-US" dirty="0" err="1" smtClean="0"/>
              <a:t>liegt</a:t>
            </a:r>
            <a:r>
              <a:rPr lang="en-US" dirty="0" smtClean="0"/>
              <a:t> </a:t>
            </a:r>
            <a:r>
              <a:rPr lang="en-US" dirty="0" err="1" smtClean="0"/>
              <a:t>daran</a:t>
            </a:r>
            <a:r>
              <a:rPr lang="en-US" dirty="0" smtClean="0"/>
              <a:t>, </a:t>
            </a:r>
            <a:r>
              <a:rPr lang="en-US" dirty="0" err="1" smtClean="0"/>
              <a:t>dass</a:t>
            </a:r>
            <a:r>
              <a:rPr lang="en-US" dirty="0" smtClean="0"/>
              <a:t> die </a:t>
            </a:r>
            <a:r>
              <a:rPr lang="en-US" dirty="0" err="1" smtClean="0"/>
              <a:t>Taktraten</a:t>
            </a:r>
            <a:r>
              <a:rPr lang="en-US" dirty="0" smtClean="0"/>
              <a:t> </a:t>
            </a:r>
            <a:r>
              <a:rPr lang="en-US" dirty="0" err="1" smtClean="0"/>
              <a:t>sich</a:t>
            </a:r>
            <a:r>
              <a:rPr lang="en-US" dirty="0" smtClean="0"/>
              <a:t> </a:t>
            </a:r>
            <a:r>
              <a:rPr lang="en-US" dirty="0" err="1" smtClean="0"/>
              <a:t>nicht</a:t>
            </a:r>
            <a:r>
              <a:rPr lang="en-US" dirty="0" smtClean="0"/>
              <a:t> </a:t>
            </a:r>
            <a:r>
              <a:rPr lang="en-US" dirty="0" err="1" smtClean="0"/>
              <a:t>mehr</a:t>
            </a:r>
            <a:r>
              <a:rPr lang="en-US" dirty="0" smtClean="0"/>
              <a:t> </a:t>
            </a:r>
            <a:r>
              <a:rPr lang="en-US" dirty="0" err="1" smtClean="0"/>
              <a:t>signifikant</a:t>
            </a:r>
            <a:r>
              <a:rPr lang="en-US" dirty="0" smtClean="0"/>
              <a:t> </a:t>
            </a:r>
            <a:r>
              <a:rPr lang="en-US" dirty="0" err="1" smtClean="0"/>
              <a:t>steigern</a:t>
            </a:r>
            <a:r>
              <a:rPr lang="en-US" dirty="0" smtClean="0"/>
              <a:t> </a:t>
            </a:r>
            <a:r>
              <a:rPr lang="en-US" dirty="0" err="1" smtClean="0"/>
              <a:t>lassen</a:t>
            </a:r>
            <a:r>
              <a:rPr lang="en-US" dirty="0" smtClean="0"/>
              <a:t>.</a:t>
            </a:r>
            <a:br>
              <a:rPr lang="en-US" dirty="0" smtClean="0"/>
            </a:b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a:t>1	</a:t>
            </a:r>
            <a:r>
              <a:rPr lang="en-US" smtClean="0"/>
              <a:t>Multithreading</a:t>
            </a:r>
          </a:p>
        </p:txBody>
      </p:sp>
      <p:pic>
        <p:nvPicPr>
          <p:cNvPr id="2" name="Grafik 1"/>
          <p:cNvPicPr>
            <a:picLocks noChangeAspect="1"/>
          </p:cNvPicPr>
          <p:nvPr/>
        </p:nvPicPr>
        <p:blipFill>
          <a:blip r:embed="rId2"/>
          <a:stretch>
            <a:fillRect/>
          </a:stretch>
        </p:blipFill>
        <p:spPr>
          <a:xfrm>
            <a:off x="2576368" y="4466537"/>
            <a:ext cx="4005552" cy="1944063"/>
          </a:xfrm>
          <a:prstGeom prst="rect">
            <a:avLst/>
          </a:prstGeom>
        </p:spPr>
      </p:pic>
    </p:spTree>
    <p:extLst>
      <p:ext uri="{BB962C8B-B14F-4D97-AF65-F5344CB8AC3E}">
        <p14:creationId xmlns:p14="http://schemas.microsoft.com/office/powerpoint/2010/main" val="3066684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ASYNC / AWAIT (2)</a:t>
            </a:r>
            <a:endParaRPr lang="en-US" dirty="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3	 </a:t>
            </a:r>
            <a:r>
              <a:rPr lang="en-US" dirty="0" err="1"/>
              <a:t>Programmierung</a:t>
            </a:r>
            <a:r>
              <a:rPr lang="en-US" dirty="0"/>
              <a:t> </a:t>
            </a:r>
            <a:r>
              <a:rPr lang="en-US" dirty="0" err="1"/>
              <a:t>mit</a:t>
            </a:r>
            <a:r>
              <a:rPr lang="en-US" dirty="0"/>
              <a:t> </a:t>
            </a:r>
            <a:r>
              <a:rPr lang="en-US" dirty="0" err="1"/>
              <a:t>async</a:t>
            </a:r>
            <a:r>
              <a:rPr lang="en-US" dirty="0"/>
              <a:t> und await</a:t>
            </a:r>
            <a:endParaRPr lang="en-US" dirty="0" smtClean="0"/>
          </a:p>
        </p:txBody>
      </p:sp>
      <p:pic>
        <p:nvPicPr>
          <p:cNvPr id="3" name="Grafik 2"/>
          <p:cNvPicPr>
            <a:picLocks noChangeAspect="1"/>
          </p:cNvPicPr>
          <p:nvPr/>
        </p:nvPicPr>
        <p:blipFill>
          <a:blip r:embed="rId2"/>
          <a:stretch>
            <a:fillRect/>
          </a:stretch>
        </p:blipFill>
        <p:spPr>
          <a:xfrm>
            <a:off x="641198" y="2105563"/>
            <a:ext cx="7779233" cy="4338662"/>
          </a:xfrm>
          <a:prstGeom prst="rect">
            <a:avLst/>
          </a:prstGeom>
        </p:spPr>
      </p:pic>
      <p:pic>
        <p:nvPicPr>
          <p:cNvPr id="4" name="Grafik 3"/>
          <p:cNvPicPr>
            <a:picLocks noChangeAspect="1"/>
          </p:cNvPicPr>
          <p:nvPr/>
        </p:nvPicPr>
        <p:blipFill>
          <a:blip r:embed="rId3"/>
          <a:stretch>
            <a:fillRect/>
          </a:stretch>
        </p:blipFill>
        <p:spPr>
          <a:xfrm>
            <a:off x="5775325" y="5403367"/>
            <a:ext cx="2952750" cy="981075"/>
          </a:xfrm>
          <a:prstGeom prst="rect">
            <a:avLst/>
          </a:prstGeom>
        </p:spPr>
      </p:pic>
    </p:spTree>
    <p:extLst>
      <p:ext uri="{BB962C8B-B14F-4D97-AF65-F5344CB8AC3E}">
        <p14:creationId xmlns:p14="http://schemas.microsoft.com/office/powerpoint/2010/main" val="20517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9863" y="2687638"/>
            <a:ext cx="7246937" cy="3514725"/>
          </a:xfrm>
        </p:spPr>
        <p:txBody>
          <a:bodyPr/>
          <a:lstStyle/>
          <a:p>
            <a:pPr>
              <a:defRPr/>
            </a:pPr>
            <a:r>
              <a:rPr lang="en-US" dirty="0" smtClean="0"/>
              <a:t>Multithreading</a:t>
            </a:r>
          </a:p>
          <a:p>
            <a:pPr>
              <a:defRPr/>
            </a:pPr>
            <a:r>
              <a:rPr lang="en-US" dirty="0" err="1" smtClean="0"/>
              <a:t>Implementierung</a:t>
            </a:r>
            <a:r>
              <a:rPr lang="en-US" dirty="0" smtClean="0"/>
              <a:t> des Multithreading</a:t>
            </a:r>
          </a:p>
          <a:p>
            <a:pPr>
              <a:defRPr/>
            </a:pPr>
            <a:r>
              <a:rPr lang="en-US" dirty="0" err="1" smtClean="0"/>
              <a:t>Programmierung</a:t>
            </a:r>
            <a:r>
              <a:rPr lang="en-US" dirty="0" smtClean="0"/>
              <a:t> </a:t>
            </a:r>
            <a:r>
              <a:rPr lang="en-US" dirty="0" err="1" smtClean="0"/>
              <a:t>mit</a:t>
            </a:r>
            <a:r>
              <a:rPr lang="en-US" dirty="0" smtClean="0"/>
              <a:t> </a:t>
            </a:r>
            <a:r>
              <a:rPr lang="en-US" dirty="0" err="1" smtClean="0"/>
              <a:t>async</a:t>
            </a:r>
            <a:r>
              <a:rPr lang="en-US" dirty="0" smtClean="0"/>
              <a:t> und await</a:t>
            </a:r>
          </a:p>
          <a:p>
            <a:pPr>
              <a:defRPr/>
            </a:pPr>
            <a:r>
              <a:rPr lang="en-US" dirty="0" err="1" smtClean="0"/>
              <a:t>Synchronisation</a:t>
            </a:r>
            <a:endParaRPr lang="en-US" dirty="0" smtClean="0"/>
          </a:p>
          <a:p>
            <a:pPr>
              <a:defRPr/>
            </a:pPr>
            <a:r>
              <a:rPr lang="en-US" dirty="0" smtClean="0"/>
              <a:t>Quiz</a:t>
            </a:r>
            <a:endParaRPr lang="en-US" dirty="0"/>
          </a:p>
        </p:txBody>
      </p:sp>
      <p:sp>
        <p:nvSpPr>
          <p:cNvPr id="4" name="Rectangle 71"/>
          <p:cNvSpPr>
            <a:spLocks noChangeArrowheads="1"/>
          </p:cNvSpPr>
          <p:nvPr/>
        </p:nvSpPr>
        <p:spPr bwMode="auto">
          <a:xfrm>
            <a:off x="0" y="3710126"/>
            <a:ext cx="7020000" cy="269875"/>
          </a:xfrm>
          <a:prstGeom prst="rect">
            <a:avLst/>
          </a:prstGeom>
          <a:noFill/>
          <a:ln w="6350">
            <a:solidFill>
              <a:schemeClr val="bg2">
                <a:lumMod val="75000"/>
              </a:schemeClr>
            </a:solidFill>
            <a:miter lim="800000"/>
            <a:headEnd/>
            <a:tailEnd/>
          </a:ln>
        </p:spPr>
        <p:txBody>
          <a:bodyPr wrap="none" anchor="ctr"/>
          <a:lstStyle/>
          <a:p>
            <a:pPr algn="ctr">
              <a:defRPr/>
            </a:pPr>
            <a:endParaRPr lang="en-GB" sz="1800">
              <a:latin typeface="Arial" pitchFamily="34" charset="0"/>
            </a:endParaRPr>
          </a:p>
        </p:txBody>
      </p:sp>
    </p:spTree>
    <p:extLst>
      <p:ext uri="{BB962C8B-B14F-4D97-AF65-F5344CB8AC3E}">
        <p14:creationId xmlns:p14="http://schemas.microsoft.com/office/powerpoint/2010/main" val="626237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err="1" smtClean="0"/>
              <a:t>Zugriff</a:t>
            </a:r>
            <a:r>
              <a:rPr lang="en-US" dirty="0" smtClean="0"/>
              <a:t> auf </a:t>
            </a:r>
            <a:r>
              <a:rPr lang="en-US" dirty="0" err="1" smtClean="0"/>
              <a:t>gemeinsam</a:t>
            </a:r>
            <a:r>
              <a:rPr lang="en-US" dirty="0" smtClean="0"/>
              <a:t> </a:t>
            </a:r>
            <a:r>
              <a:rPr lang="en-US" dirty="0" err="1" smtClean="0"/>
              <a:t>genutzte</a:t>
            </a:r>
            <a:r>
              <a:rPr lang="en-US" dirty="0" smtClean="0"/>
              <a:t> </a:t>
            </a:r>
            <a:r>
              <a:rPr lang="en-US" dirty="0" err="1" smtClean="0"/>
              <a:t>Ressourcen</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Im</a:t>
            </a:r>
            <a:r>
              <a:rPr lang="en-US" dirty="0" smtClean="0"/>
              <a:t> </a:t>
            </a:r>
            <a:r>
              <a:rPr lang="en-US" dirty="0" err="1" smtClean="0"/>
              <a:t>Folgenden</a:t>
            </a:r>
            <a:r>
              <a:rPr lang="en-US" dirty="0" smtClean="0"/>
              <a:t> </a:t>
            </a:r>
            <a:r>
              <a:rPr lang="en-US" dirty="0" err="1" smtClean="0"/>
              <a:t>wird</a:t>
            </a:r>
            <a:r>
              <a:rPr lang="en-US" dirty="0" smtClean="0"/>
              <a:t> </a:t>
            </a:r>
            <a:r>
              <a:rPr lang="en-US" dirty="0" err="1" smtClean="0"/>
              <a:t>eine</a:t>
            </a:r>
            <a:r>
              <a:rPr lang="en-US" dirty="0" smtClean="0"/>
              <a:t> </a:t>
            </a:r>
            <a:r>
              <a:rPr lang="en-US" dirty="0" err="1" smtClean="0"/>
              <a:t>kleine</a:t>
            </a:r>
            <a:r>
              <a:rPr lang="en-US" dirty="0" smtClean="0"/>
              <a:t> </a:t>
            </a:r>
            <a:r>
              <a:rPr lang="en-US" dirty="0" err="1" smtClean="0"/>
              <a:t>Konsolenanwendung</a:t>
            </a:r>
            <a:r>
              <a:rPr lang="en-US" dirty="0" smtClean="0"/>
              <a:t> </a:t>
            </a:r>
            <a:r>
              <a:rPr lang="en-US" dirty="0" err="1" smtClean="0"/>
              <a:t>gezeigt</a:t>
            </a:r>
            <a:r>
              <a:rPr lang="en-US" dirty="0" smtClean="0"/>
              <a:t> die </a:t>
            </a:r>
            <a:r>
              <a:rPr lang="en-US" dirty="0" err="1" smtClean="0"/>
              <a:t>zwei</a:t>
            </a:r>
            <a:r>
              <a:rPr lang="en-US" dirty="0" smtClean="0"/>
              <a:t> Tasks </a:t>
            </a:r>
            <a:r>
              <a:rPr lang="en-US" dirty="0" err="1" smtClean="0"/>
              <a:t>erzeugt</a:t>
            </a:r>
            <a:r>
              <a:rPr lang="en-US" dirty="0" smtClean="0"/>
              <a:t>, </a:t>
            </a:r>
            <a:r>
              <a:rPr lang="en-US" dirty="0" err="1" smtClean="0"/>
              <a:t>welche</a:t>
            </a:r>
            <a:r>
              <a:rPr lang="en-US" dirty="0" smtClean="0"/>
              <a:t> parallel </a:t>
            </a:r>
            <a:r>
              <a:rPr lang="en-US" dirty="0" err="1" smtClean="0"/>
              <a:t>ein</a:t>
            </a:r>
            <a:r>
              <a:rPr lang="en-US" dirty="0" smtClean="0"/>
              <a:t> </a:t>
            </a:r>
            <a:r>
              <a:rPr lang="en-US" dirty="0" err="1" smtClean="0"/>
              <a:t>Zähler-Objekt</a:t>
            </a:r>
            <a:r>
              <a:rPr lang="en-US" dirty="0" smtClean="0"/>
              <a:t> </a:t>
            </a:r>
            <a:r>
              <a:rPr lang="en-US" dirty="0" err="1" smtClean="0"/>
              <a:t>erhöht</a:t>
            </a:r>
            <a:r>
              <a:rPr lang="en-US" dirty="0" smtClean="0"/>
              <a:t>. Die </a:t>
            </a:r>
            <a:r>
              <a:rPr lang="en-US" dirty="0" err="1" smtClean="0"/>
              <a:t>Zähler</a:t>
            </a:r>
            <a:r>
              <a:rPr lang="en-US" dirty="0" smtClean="0"/>
              <a:t> </a:t>
            </a:r>
            <a:r>
              <a:rPr lang="en-US" dirty="0" err="1" smtClean="0"/>
              <a:t>Klasse</a:t>
            </a:r>
            <a:r>
              <a:rPr lang="en-US" dirty="0" smtClean="0"/>
              <a:t> </a:t>
            </a:r>
            <a:r>
              <a:rPr lang="en-US" dirty="0" err="1" smtClean="0"/>
              <a:t>ist</a:t>
            </a:r>
            <a:r>
              <a:rPr lang="en-US" dirty="0"/>
              <a:t> </a:t>
            </a:r>
            <a:r>
              <a:rPr lang="en-US" dirty="0" smtClean="0"/>
              <a:t>hat </a:t>
            </a:r>
            <a:r>
              <a:rPr lang="en-US" dirty="0" err="1" smtClean="0"/>
              <a:t>nur</a:t>
            </a:r>
            <a:r>
              <a:rPr lang="en-US" dirty="0" smtClean="0"/>
              <a:t> </a:t>
            </a:r>
            <a:r>
              <a:rPr lang="en-US" dirty="0" err="1" smtClean="0"/>
              <a:t>zwei</a:t>
            </a:r>
            <a:r>
              <a:rPr lang="en-US" dirty="0" smtClean="0"/>
              <a:t> </a:t>
            </a:r>
            <a:r>
              <a:rPr lang="en-US" dirty="0" err="1" smtClean="0"/>
              <a:t>Methoden</a:t>
            </a:r>
            <a:r>
              <a:rPr lang="en-US" dirty="0" smtClean="0"/>
              <a:t>. Intern </a:t>
            </a:r>
            <a:r>
              <a:rPr lang="en-US" dirty="0" err="1" smtClean="0"/>
              <a:t>wird</a:t>
            </a:r>
            <a:r>
              <a:rPr lang="en-US" dirty="0" smtClean="0"/>
              <a:t> </a:t>
            </a:r>
            <a:r>
              <a:rPr lang="en-US" dirty="0" err="1" smtClean="0"/>
              <a:t>ein</a:t>
            </a:r>
            <a:r>
              <a:rPr lang="en-US" dirty="0" smtClean="0"/>
              <a:t> </a:t>
            </a:r>
            <a:r>
              <a:rPr lang="en-US" dirty="0" err="1" smtClean="0"/>
              <a:t>mit</a:t>
            </a:r>
            <a:r>
              <a:rPr lang="en-US" dirty="0" smtClean="0"/>
              <a:t> 0 </a:t>
            </a:r>
            <a:r>
              <a:rPr lang="en-US" dirty="0" err="1" smtClean="0"/>
              <a:t>initialisierter</a:t>
            </a:r>
            <a:r>
              <a:rPr lang="en-US" dirty="0" smtClean="0"/>
              <a:t> Integer-Wert </a:t>
            </a:r>
            <a:r>
              <a:rPr lang="en-US" dirty="0" err="1" smtClean="0"/>
              <a:t>verwaltet</a:t>
            </a:r>
            <a:r>
              <a:rPr lang="en-US" dirty="0" smtClean="0"/>
              <a:t>, der </a:t>
            </a:r>
            <a:r>
              <a:rPr lang="en-US" dirty="0" err="1" smtClean="0"/>
              <a:t>durch</a:t>
            </a:r>
            <a:r>
              <a:rPr lang="en-US" dirty="0" smtClean="0"/>
              <a:t> </a:t>
            </a:r>
            <a:r>
              <a:rPr lang="en-US" dirty="0" err="1" smtClean="0"/>
              <a:t>Aufruf</a:t>
            </a:r>
            <a:r>
              <a:rPr lang="en-US" dirty="0" smtClean="0"/>
              <a:t> der </a:t>
            </a:r>
            <a:r>
              <a:rPr lang="en-US" dirty="0" err="1" smtClean="0"/>
              <a:t>Methode</a:t>
            </a:r>
            <a:r>
              <a:rPr lang="en-US" dirty="0" smtClean="0"/>
              <a:t> increment() um </a:t>
            </a:r>
            <a:r>
              <a:rPr lang="en-US" dirty="0" err="1" smtClean="0"/>
              <a:t>eins</a:t>
            </a:r>
            <a:r>
              <a:rPr lang="en-US" dirty="0" smtClean="0"/>
              <a:t> </a:t>
            </a:r>
            <a:r>
              <a:rPr lang="en-US" dirty="0" err="1" smtClean="0"/>
              <a:t>erhöht</a:t>
            </a:r>
            <a:r>
              <a:rPr lang="en-US" dirty="0" smtClean="0"/>
              <a:t> </a:t>
            </a:r>
            <a:r>
              <a:rPr lang="en-US" dirty="0" err="1" smtClean="0"/>
              <a:t>wird</a:t>
            </a:r>
            <a:r>
              <a:rPr lang="en-US" dirty="0" smtClean="0"/>
              <a:t>. Die </a:t>
            </a:r>
            <a:r>
              <a:rPr lang="en-US" dirty="0" err="1" smtClean="0"/>
              <a:t>Methode</a:t>
            </a:r>
            <a:r>
              <a:rPr lang="en-US" dirty="0" smtClean="0"/>
              <a:t> value() </a:t>
            </a:r>
            <a:r>
              <a:rPr lang="en-US" dirty="0" err="1" smtClean="0"/>
              <a:t>gibt</a:t>
            </a:r>
            <a:r>
              <a:rPr lang="en-US" dirty="0" smtClean="0"/>
              <a:t> den </a:t>
            </a:r>
            <a:r>
              <a:rPr lang="en-US" dirty="0" err="1" smtClean="0"/>
              <a:t>aktuellen</a:t>
            </a:r>
            <a:r>
              <a:rPr lang="en-US" dirty="0" smtClean="0"/>
              <a:t> Wert </a:t>
            </a:r>
            <a:r>
              <a:rPr lang="en-US" dirty="0" err="1" smtClean="0"/>
              <a:t>aus.</a:t>
            </a:r>
            <a:endParaRPr lang="en-US" dirty="0" smtClean="0"/>
          </a:p>
          <a:p>
            <a:pPr>
              <a:defRPr/>
            </a:pPr>
            <a:r>
              <a:rPr lang="en-US" dirty="0" smtClean="0"/>
              <a:t>Der </a:t>
            </a:r>
            <a:r>
              <a:rPr lang="en-US" dirty="0" err="1" smtClean="0"/>
              <a:t>Quellcode</a:t>
            </a:r>
            <a:r>
              <a:rPr lang="en-US" dirty="0" smtClean="0"/>
              <a:t> der </a:t>
            </a:r>
            <a:r>
              <a:rPr lang="en-US" dirty="0" err="1" smtClean="0"/>
              <a:t>internen</a:t>
            </a:r>
            <a:r>
              <a:rPr lang="en-US" dirty="0" smtClean="0"/>
              <a:t> </a:t>
            </a:r>
            <a:r>
              <a:rPr lang="en-US" dirty="0" err="1" smtClean="0"/>
              <a:t>Klasse</a:t>
            </a:r>
            <a:r>
              <a:rPr lang="en-US" dirty="0" smtClean="0"/>
              <a:t> </a:t>
            </a:r>
            <a:r>
              <a:rPr lang="en-US" dirty="0" err="1" smtClean="0"/>
              <a:t>Zaehler</a:t>
            </a:r>
            <a:r>
              <a:rPr lang="en-US" dirty="0" smtClean="0"/>
              <a:t>:</a:t>
            </a: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2" name="Grafik 1"/>
          <p:cNvPicPr>
            <a:picLocks noChangeAspect="1"/>
          </p:cNvPicPr>
          <p:nvPr/>
        </p:nvPicPr>
        <p:blipFill>
          <a:blip r:embed="rId2"/>
          <a:stretch>
            <a:fillRect/>
          </a:stretch>
        </p:blipFill>
        <p:spPr>
          <a:xfrm>
            <a:off x="946453" y="3710112"/>
            <a:ext cx="4742594" cy="2022778"/>
          </a:xfrm>
          <a:prstGeom prst="rect">
            <a:avLst/>
          </a:prstGeom>
        </p:spPr>
      </p:pic>
    </p:spTree>
    <p:extLst>
      <p:ext uri="{BB962C8B-B14F-4D97-AF65-F5344CB8AC3E}">
        <p14:creationId xmlns:p14="http://schemas.microsoft.com/office/powerpoint/2010/main" val="501126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err="1" smtClean="0"/>
              <a:t>Zugriff</a:t>
            </a:r>
            <a:r>
              <a:rPr lang="en-US" dirty="0" smtClean="0"/>
              <a:t> auf </a:t>
            </a:r>
            <a:r>
              <a:rPr lang="en-US" dirty="0" err="1" smtClean="0"/>
              <a:t>gemeinsam</a:t>
            </a:r>
            <a:r>
              <a:rPr lang="en-US" dirty="0" smtClean="0"/>
              <a:t> </a:t>
            </a:r>
            <a:r>
              <a:rPr lang="en-US" dirty="0" err="1" smtClean="0"/>
              <a:t>genutzte</a:t>
            </a:r>
            <a:r>
              <a:rPr lang="en-US" dirty="0" smtClean="0"/>
              <a:t> </a:t>
            </a:r>
            <a:r>
              <a:rPr lang="en-US" dirty="0" err="1" smtClean="0"/>
              <a:t>Ressourcen</a:t>
            </a:r>
            <a:r>
              <a:rPr lang="en-US" dirty="0" smtClean="0"/>
              <a:t> (2)</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Das </a:t>
            </a:r>
            <a:r>
              <a:rPr lang="en-US" dirty="0" err="1" smtClean="0"/>
              <a:t>Hauptprogramm</a:t>
            </a:r>
            <a:r>
              <a:rPr lang="en-US" dirty="0" smtClean="0"/>
              <a:t> </a:t>
            </a:r>
            <a:r>
              <a:rPr lang="en-US" dirty="0" err="1" smtClean="0"/>
              <a:t>erzeugt</a:t>
            </a:r>
            <a:r>
              <a:rPr lang="en-US" dirty="0" smtClean="0"/>
              <a:t> </a:t>
            </a:r>
            <a:r>
              <a:rPr lang="en-US" dirty="0" err="1" smtClean="0"/>
              <a:t>ein</a:t>
            </a:r>
            <a:r>
              <a:rPr lang="en-US" dirty="0" smtClean="0"/>
              <a:t> </a:t>
            </a:r>
            <a:r>
              <a:rPr lang="en-US" dirty="0" err="1" smtClean="0"/>
              <a:t>Zähler-Objekt</a:t>
            </a:r>
            <a:r>
              <a:rPr lang="en-US" dirty="0" smtClean="0"/>
              <a:t> und </a:t>
            </a:r>
            <a:r>
              <a:rPr lang="en-US" dirty="0" err="1" smtClean="0"/>
              <a:t>zwei</a:t>
            </a:r>
            <a:r>
              <a:rPr lang="en-US" dirty="0" smtClean="0"/>
              <a:t> Tasks. Die </a:t>
            </a:r>
            <a:r>
              <a:rPr lang="en-US" dirty="0" err="1" smtClean="0"/>
              <a:t>beiden</a:t>
            </a:r>
            <a:r>
              <a:rPr lang="en-US" dirty="0" smtClean="0"/>
              <a:t> Tasks </a:t>
            </a:r>
            <a:r>
              <a:rPr lang="en-US" dirty="0" err="1" smtClean="0"/>
              <a:t>rufen</a:t>
            </a:r>
            <a:r>
              <a:rPr lang="en-US" dirty="0" smtClean="0"/>
              <a:t> </a:t>
            </a:r>
            <a:r>
              <a:rPr lang="en-US" dirty="0" err="1" smtClean="0"/>
              <a:t>jeweils</a:t>
            </a:r>
            <a:r>
              <a:rPr lang="en-US" dirty="0" smtClean="0"/>
              <a:t> 100000 mal die </a:t>
            </a:r>
            <a:r>
              <a:rPr lang="en-US" dirty="0" err="1" smtClean="0"/>
              <a:t>Methode</a:t>
            </a:r>
            <a:r>
              <a:rPr lang="en-US" dirty="0" smtClean="0"/>
              <a:t> increment()n des </a:t>
            </a:r>
            <a:r>
              <a:rPr lang="en-US" dirty="0" err="1" smtClean="0"/>
              <a:t>Zähler-Objekts</a:t>
            </a:r>
            <a:r>
              <a:rPr lang="en-US" dirty="0" smtClean="0"/>
              <a:t> auf. </a:t>
            </a:r>
            <a:r>
              <a:rPr lang="en-US" dirty="0" err="1" smtClean="0"/>
              <a:t>Nach</a:t>
            </a:r>
            <a:r>
              <a:rPr lang="en-US" dirty="0" smtClean="0"/>
              <a:t> </a:t>
            </a:r>
            <a:r>
              <a:rPr lang="en-US" dirty="0" err="1" smtClean="0"/>
              <a:t>dem</a:t>
            </a:r>
            <a:r>
              <a:rPr lang="en-US" dirty="0" smtClean="0"/>
              <a:t> Start der Tasks </a:t>
            </a:r>
            <a:r>
              <a:rPr lang="en-US" dirty="0" err="1" smtClean="0"/>
              <a:t>wird</a:t>
            </a:r>
            <a:r>
              <a:rPr lang="en-US" dirty="0" smtClean="0"/>
              <a:t> </a:t>
            </a:r>
            <a:r>
              <a:rPr lang="en-US" dirty="0" err="1" smtClean="0"/>
              <a:t>mit</a:t>
            </a:r>
            <a:r>
              <a:rPr lang="en-US" dirty="0" smtClean="0"/>
              <a:t> der </a:t>
            </a:r>
            <a:r>
              <a:rPr lang="en-US" dirty="0" err="1" smtClean="0"/>
              <a:t>Methode</a:t>
            </a:r>
            <a:r>
              <a:rPr lang="en-US" dirty="0" smtClean="0"/>
              <a:t> </a:t>
            </a:r>
            <a:r>
              <a:rPr lang="en-US" dirty="0" err="1" smtClean="0"/>
              <a:t>WaitAll</a:t>
            </a:r>
            <a:r>
              <a:rPr lang="en-US" dirty="0" smtClean="0"/>
              <a:t>() auf die </a:t>
            </a:r>
            <a:r>
              <a:rPr lang="en-US" dirty="0" err="1" smtClean="0"/>
              <a:t>Fertigstellung</a:t>
            </a:r>
            <a:r>
              <a:rPr lang="en-US" dirty="0" smtClean="0"/>
              <a:t> </a:t>
            </a:r>
            <a:r>
              <a:rPr lang="en-US" dirty="0" err="1" smtClean="0"/>
              <a:t>beider</a:t>
            </a:r>
            <a:r>
              <a:rPr lang="en-US" dirty="0" smtClean="0"/>
              <a:t> Tasks </a:t>
            </a:r>
            <a:r>
              <a:rPr lang="en-US" dirty="0" err="1" smtClean="0"/>
              <a:t>gewartet</a:t>
            </a:r>
            <a:r>
              <a:rPr lang="en-US" dirty="0" smtClean="0"/>
              <a:t> und </a:t>
            </a:r>
            <a:r>
              <a:rPr lang="en-US" dirty="0" err="1" smtClean="0"/>
              <a:t>danach</a:t>
            </a:r>
            <a:r>
              <a:rPr lang="en-US" dirty="0" smtClean="0"/>
              <a:t> der </a:t>
            </a:r>
            <a:r>
              <a:rPr lang="en-US" dirty="0" err="1" smtClean="0"/>
              <a:t>aktuelle</a:t>
            </a:r>
            <a:r>
              <a:rPr lang="en-US" dirty="0" smtClean="0"/>
              <a:t> Wert </a:t>
            </a:r>
            <a:r>
              <a:rPr lang="en-US" dirty="0" err="1" smtClean="0"/>
              <a:t>ausgegeben</a:t>
            </a:r>
            <a:r>
              <a:rPr lang="en-US" dirty="0" smtClean="0"/>
              <a:t>.</a:t>
            </a:r>
          </a:p>
          <a:p>
            <a:pPr>
              <a:defRPr/>
            </a:pPr>
            <a:r>
              <a:rPr lang="en-US" dirty="0" smtClean="0"/>
              <a:t>Der </a:t>
            </a:r>
            <a:r>
              <a:rPr lang="en-US" dirty="0" err="1" smtClean="0"/>
              <a:t>Quellcode</a:t>
            </a:r>
            <a:r>
              <a:rPr lang="en-US" dirty="0" smtClean="0"/>
              <a:t> des </a:t>
            </a:r>
            <a:r>
              <a:rPr lang="en-US" dirty="0" err="1" smtClean="0"/>
              <a:t>Hauptprogramms</a:t>
            </a:r>
            <a:r>
              <a:rPr lang="en-US" dirty="0" smtClean="0"/>
              <a:t>:</a:t>
            </a: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3" name="Grafik 2"/>
          <p:cNvPicPr>
            <a:picLocks noChangeAspect="1"/>
          </p:cNvPicPr>
          <p:nvPr/>
        </p:nvPicPr>
        <p:blipFill>
          <a:blip r:embed="rId2"/>
          <a:stretch>
            <a:fillRect/>
          </a:stretch>
        </p:blipFill>
        <p:spPr>
          <a:xfrm>
            <a:off x="997515" y="3420168"/>
            <a:ext cx="4120591" cy="3211219"/>
          </a:xfrm>
          <a:prstGeom prst="rect">
            <a:avLst/>
          </a:prstGeom>
        </p:spPr>
      </p:pic>
    </p:spTree>
    <p:extLst>
      <p:ext uri="{BB962C8B-B14F-4D97-AF65-F5344CB8AC3E}">
        <p14:creationId xmlns:p14="http://schemas.microsoft.com/office/powerpoint/2010/main" val="1047536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err="1" smtClean="0"/>
              <a:t>Zugriff</a:t>
            </a:r>
            <a:r>
              <a:rPr lang="en-US" dirty="0" smtClean="0"/>
              <a:t> auf </a:t>
            </a:r>
            <a:r>
              <a:rPr lang="en-US" dirty="0" err="1" smtClean="0"/>
              <a:t>gemeinsam</a:t>
            </a:r>
            <a:r>
              <a:rPr lang="en-US" dirty="0" smtClean="0"/>
              <a:t> </a:t>
            </a:r>
            <a:r>
              <a:rPr lang="en-US" dirty="0" err="1" smtClean="0"/>
              <a:t>genutzte</a:t>
            </a:r>
            <a:r>
              <a:rPr lang="en-US" dirty="0" smtClean="0"/>
              <a:t> </a:t>
            </a:r>
            <a:r>
              <a:rPr lang="en-US" dirty="0" err="1" smtClean="0"/>
              <a:t>Ressourcen</a:t>
            </a:r>
            <a:r>
              <a:rPr lang="en-US" dirty="0" smtClean="0"/>
              <a:t> (3)</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Der </a:t>
            </a:r>
            <a:r>
              <a:rPr lang="en-US" dirty="0" err="1" smtClean="0"/>
              <a:t>erwartete</a:t>
            </a:r>
            <a:r>
              <a:rPr lang="en-US" dirty="0" smtClean="0"/>
              <a:t> Wert der </a:t>
            </a:r>
            <a:r>
              <a:rPr lang="en-US" dirty="0" err="1" smtClean="0"/>
              <a:t>Ausgabe</a:t>
            </a:r>
            <a:r>
              <a:rPr lang="en-US" dirty="0" smtClean="0"/>
              <a:t> </a:t>
            </a:r>
            <a:r>
              <a:rPr lang="en-US" dirty="0" err="1" smtClean="0"/>
              <a:t>ist</a:t>
            </a:r>
            <a:r>
              <a:rPr lang="en-US" dirty="0" smtClean="0"/>
              <a:t> </a:t>
            </a:r>
            <a:r>
              <a:rPr lang="en-US" dirty="0" err="1" smtClean="0"/>
              <a:t>exakt</a:t>
            </a:r>
            <a:r>
              <a:rPr lang="en-US" dirty="0" smtClean="0"/>
              <a:t> 200.000. Der Start des </a:t>
            </a:r>
            <a:r>
              <a:rPr lang="en-US" dirty="0" err="1" smtClean="0"/>
              <a:t>Programms</a:t>
            </a:r>
            <a:r>
              <a:rPr lang="en-US" dirty="0" smtClean="0"/>
              <a:t> </a:t>
            </a:r>
            <a:r>
              <a:rPr lang="en-US" dirty="0" err="1" smtClean="0"/>
              <a:t>liefert</a:t>
            </a:r>
            <a:r>
              <a:rPr lang="en-US" dirty="0" smtClean="0"/>
              <a:t> je </a:t>
            </a:r>
            <a:r>
              <a:rPr lang="en-US" dirty="0" err="1" smtClean="0"/>
              <a:t>nach</a:t>
            </a:r>
            <a:r>
              <a:rPr lang="en-US" dirty="0" smtClean="0"/>
              <a:t> </a:t>
            </a:r>
            <a:r>
              <a:rPr lang="en-US" dirty="0" err="1" smtClean="0"/>
              <a:t>Rechenleistung</a:t>
            </a:r>
            <a:r>
              <a:rPr lang="en-US" dirty="0" smtClean="0"/>
              <a:t> und </a:t>
            </a:r>
            <a:r>
              <a:rPr lang="en-US" dirty="0" err="1" smtClean="0"/>
              <a:t>Schleifengrenzen</a:t>
            </a:r>
            <a:r>
              <a:rPr lang="en-US" dirty="0" smtClean="0"/>
              <a:t> </a:t>
            </a:r>
            <a:r>
              <a:rPr lang="en-US" dirty="0" err="1" smtClean="0"/>
              <a:t>zum</a:t>
            </a:r>
            <a:r>
              <a:rPr lang="en-US" dirty="0" smtClean="0"/>
              <a:t> </a:t>
            </a:r>
            <a:r>
              <a:rPr lang="en-US" dirty="0" err="1" smtClean="0"/>
              <a:t>Teil</a:t>
            </a:r>
            <a:r>
              <a:rPr lang="en-US" dirty="0" smtClean="0"/>
              <a:t> </a:t>
            </a:r>
            <a:r>
              <a:rPr lang="en-US" dirty="0" err="1" smtClean="0"/>
              <a:t>überraschende</a:t>
            </a:r>
            <a:r>
              <a:rPr lang="en-US" dirty="0" smtClean="0"/>
              <a:t> </a:t>
            </a:r>
            <a:r>
              <a:rPr lang="en-US" dirty="0" err="1" smtClean="0"/>
              <a:t>Werte</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err="1" smtClean="0"/>
              <a:t>Dieser</a:t>
            </a:r>
            <a:r>
              <a:rPr lang="en-US" dirty="0" smtClean="0"/>
              <a:t> </a:t>
            </a:r>
            <a:r>
              <a:rPr lang="en-US" dirty="0" err="1" smtClean="0"/>
              <a:t>fehlerhafte</a:t>
            </a:r>
            <a:r>
              <a:rPr lang="en-US" dirty="0" smtClean="0"/>
              <a:t> Wert </a:t>
            </a:r>
            <a:r>
              <a:rPr lang="en-US" dirty="0" err="1" smtClean="0"/>
              <a:t>liegt</a:t>
            </a:r>
            <a:r>
              <a:rPr lang="en-US" dirty="0" smtClean="0"/>
              <a:t> </a:t>
            </a:r>
            <a:r>
              <a:rPr lang="en-US" dirty="0" err="1" smtClean="0"/>
              <a:t>daran</a:t>
            </a:r>
            <a:r>
              <a:rPr lang="en-US" dirty="0" smtClean="0"/>
              <a:t>, </a:t>
            </a:r>
            <a:r>
              <a:rPr lang="en-US" dirty="0" err="1" smtClean="0"/>
              <a:t>dass</a:t>
            </a:r>
            <a:r>
              <a:rPr lang="en-US" dirty="0" smtClean="0"/>
              <a:t> die </a:t>
            </a:r>
            <a:r>
              <a:rPr lang="en-US" dirty="0" err="1" smtClean="0"/>
              <a:t>beiden</a:t>
            </a:r>
            <a:r>
              <a:rPr lang="en-US" dirty="0" smtClean="0"/>
              <a:t> Threads </a:t>
            </a:r>
            <a:r>
              <a:rPr lang="en-US" dirty="0" err="1" smtClean="0"/>
              <a:t>gleichzeitig</a:t>
            </a:r>
            <a:r>
              <a:rPr lang="en-US" dirty="0" smtClean="0"/>
              <a:t> </a:t>
            </a:r>
            <a:r>
              <a:rPr lang="en-US" dirty="0" err="1" smtClean="0"/>
              <a:t>versuchen</a:t>
            </a:r>
            <a:r>
              <a:rPr lang="en-US" dirty="0"/>
              <a:t> </a:t>
            </a:r>
            <a:r>
              <a:rPr lang="en-US" dirty="0" smtClean="0"/>
              <a:t>den </a:t>
            </a:r>
            <a:r>
              <a:rPr lang="en-US" dirty="0" err="1" smtClean="0"/>
              <a:t>Zähler</a:t>
            </a:r>
            <a:r>
              <a:rPr lang="en-US" dirty="0" smtClean="0"/>
              <a:t> </a:t>
            </a:r>
            <a:r>
              <a:rPr lang="en-US" dirty="0" err="1" smtClean="0"/>
              <a:t>zu</a:t>
            </a:r>
            <a:r>
              <a:rPr lang="en-US" dirty="0" smtClean="0"/>
              <a:t> </a:t>
            </a:r>
            <a:r>
              <a:rPr lang="en-US" dirty="0" err="1" smtClean="0"/>
              <a:t>erhöhen</a:t>
            </a:r>
            <a:r>
              <a:rPr lang="en-US" dirty="0" smtClean="0"/>
              <a:t>. </a:t>
            </a:r>
            <a:r>
              <a:rPr lang="en-US" dirty="0" err="1" smtClean="0"/>
              <a:t>Wenn</a:t>
            </a:r>
            <a:r>
              <a:rPr lang="en-US" dirty="0" smtClean="0"/>
              <a:t> man das </a:t>
            </a:r>
            <a:r>
              <a:rPr lang="en-US" dirty="0" err="1" smtClean="0"/>
              <a:t>Programm</a:t>
            </a:r>
            <a:r>
              <a:rPr lang="en-US" dirty="0" smtClean="0"/>
              <a:t> </a:t>
            </a:r>
            <a:r>
              <a:rPr lang="en-US" dirty="0" err="1" smtClean="0"/>
              <a:t>mehrfach</a:t>
            </a:r>
            <a:r>
              <a:rPr lang="en-US" dirty="0" smtClean="0"/>
              <a:t> </a:t>
            </a:r>
            <a:r>
              <a:rPr lang="en-US" dirty="0" err="1" smtClean="0"/>
              <a:t>startet</a:t>
            </a:r>
            <a:r>
              <a:rPr lang="en-US" dirty="0" smtClean="0"/>
              <a:t> </a:t>
            </a:r>
            <a:r>
              <a:rPr lang="en-US" dirty="0" err="1" smtClean="0"/>
              <a:t>erhält</a:t>
            </a:r>
            <a:r>
              <a:rPr lang="en-US" dirty="0" smtClean="0"/>
              <a:t> man </a:t>
            </a:r>
            <a:r>
              <a:rPr lang="en-US" dirty="0" err="1" smtClean="0"/>
              <a:t>immer</a:t>
            </a:r>
            <a:r>
              <a:rPr lang="en-US" dirty="0" smtClean="0"/>
              <a:t> </a:t>
            </a:r>
            <a:r>
              <a:rPr lang="en-US" dirty="0" err="1" smtClean="0"/>
              <a:t>wieder</a:t>
            </a:r>
            <a:r>
              <a:rPr lang="en-US" dirty="0" smtClean="0"/>
              <a:t> </a:t>
            </a:r>
            <a:r>
              <a:rPr lang="en-US" dirty="0" err="1" smtClean="0"/>
              <a:t>andere</a:t>
            </a:r>
            <a:r>
              <a:rPr lang="en-US" dirty="0" smtClean="0"/>
              <a:t> </a:t>
            </a:r>
            <a:r>
              <a:rPr lang="en-US" dirty="0" err="1" smtClean="0"/>
              <a:t>Werte</a:t>
            </a:r>
            <a:r>
              <a:rPr lang="en-US" dirty="0" smtClean="0"/>
              <a:t>.</a:t>
            </a:r>
          </a:p>
          <a:p>
            <a:pPr>
              <a:defRPr/>
            </a:pPr>
            <a:r>
              <a:rPr lang="en-US" dirty="0" smtClean="0"/>
              <a:t>Die </a:t>
            </a:r>
            <a:r>
              <a:rPr lang="en-US" dirty="0" err="1" smtClean="0"/>
              <a:t>Ursache</a:t>
            </a:r>
            <a:r>
              <a:rPr lang="en-US" dirty="0" smtClean="0"/>
              <a:t> </a:t>
            </a:r>
            <a:r>
              <a:rPr lang="en-US" dirty="0" err="1" smtClean="0"/>
              <a:t>ist</a:t>
            </a:r>
            <a:r>
              <a:rPr lang="en-US" dirty="0" smtClean="0"/>
              <a:t>, </a:t>
            </a:r>
            <a:r>
              <a:rPr lang="en-US" dirty="0" err="1" smtClean="0"/>
              <a:t>dass</a:t>
            </a:r>
            <a:r>
              <a:rPr lang="en-US" dirty="0" smtClean="0"/>
              <a:t> die Tasks </a:t>
            </a:r>
            <a:r>
              <a:rPr lang="en-US" dirty="0" err="1" smtClean="0"/>
              <a:t>sich</a:t>
            </a:r>
            <a:r>
              <a:rPr lang="en-US" dirty="0" smtClean="0"/>
              <a:t> </a:t>
            </a:r>
            <a:r>
              <a:rPr lang="en-US" dirty="0" err="1" smtClean="0"/>
              <a:t>gegenseitig</a:t>
            </a:r>
            <a:r>
              <a:rPr lang="en-US" dirty="0" smtClean="0"/>
              <a:t> “in die </a:t>
            </a:r>
            <a:r>
              <a:rPr lang="en-US" dirty="0" err="1" smtClean="0"/>
              <a:t>Quere</a:t>
            </a:r>
            <a:r>
              <a:rPr lang="en-US" dirty="0" smtClean="0"/>
              <a:t>” </a:t>
            </a:r>
            <a:r>
              <a:rPr lang="en-US" dirty="0" err="1" smtClean="0"/>
              <a:t>kommen</a:t>
            </a:r>
            <a:r>
              <a:rPr lang="en-US" dirty="0" smtClean="0"/>
              <a:t>. Task 1 </a:t>
            </a:r>
            <a:r>
              <a:rPr lang="en-US" dirty="0" err="1" smtClean="0"/>
              <a:t>ruft</a:t>
            </a:r>
            <a:r>
              <a:rPr lang="en-US" dirty="0" smtClean="0"/>
              <a:t> </a:t>
            </a:r>
            <a:r>
              <a:rPr lang="en-US" dirty="0" err="1" smtClean="0"/>
              <a:t>beispielsweise</a:t>
            </a:r>
            <a:r>
              <a:rPr lang="en-US" dirty="0" smtClean="0"/>
              <a:t> die increment-</a:t>
            </a:r>
            <a:r>
              <a:rPr lang="en-US" dirty="0" err="1" smtClean="0"/>
              <a:t>Methode</a:t>
            </a:r>
            <a:r>
              <a:rPr lang="en-US" dirty="0" smtClean="0"/>
              <a:t> auf. Der ++-Operator </a:t>
            </a:r>
            <a:r>
              <a:rPr lang="en-US" dirty="0" err="1" smtClean="0"/>
              <a:t>liest</a:t>
            </a:r>
            <a:r>
              <a:rPr lang="en-US" dirty="0" smtClean="0"/>
              <a:t> </a:t>
            </a:r>
            <a:r>
              <a:rPr lang="en-US" dirty="0" err="1" smtClean="0"/>
              <a:t>zuerst</a:t>
            </a:r>
            <a:r>
              <a:rPr lang="en-US" dirty="0" smtClean="0"/>
              <a:t> den </a:t>
            </a:r>
            <a:r>
              <a:rPr lang="en-US" dirty="0" err="1" smtClean="0"/>
              <a:t>aktuellen</a:t>
            </a:r>
            <a:r>
              <a:rPr lang="en-US" dirty="0" smtClean="0"/>
              <a:t> Wert (</a:t>
            </a:r>
            <a:r>
              <a:rPr lang="en-US" dirty="0" err="1" smtClean="0"/>
              <a:t>beispielsweise</a:t>
            </a:r>
            <a:r>
              <a:rPr lang="en-US" dirty="0" smtClean="0"/>
              <a:t> 30) </a:t>
            </a:r>
            <a:r>
              <a:rPr lang="en-US" dirty="0" err="1" smtClean="0"/>
              <a:t>aus</a:t>
            </a:r>
            <a:r>
              <a:rPr lang="en-US" dirty="0" smtClean="0"/>
              <a:t> </a:t>
            </a:r>
            <a:r>
              <a:rPr lang="en-US" dirty="0" err="1" smtClean="0"/>
              <a:t>dem</a:t>
            </a:r>
            <a:r>
              <a:rPr lang="en-US" dirty="0" smtClean="0"/>
              <a:t> Speicher. </a:t>
            </a:r>
            <a:r>
              <a:rPr lang="en-US" dirty="0" err="1" smtClean="0"/>
              <a:t>Danach</a:t>
            </a:r>
            <a:r>
              <a:rPr lang="en-US" dirty="0" smtClean="0"/>
              <a:t> </a:t>
            </a:r>
            <a:r>
              <a:rPr lang="en-US" dirty="0" err="1" smtClean="0"/>
              <a:t>gibt</a:t>
            </a:r>
            <a:r>
              <a:rPr lang="en-US" dirty="0" smtClean="0"/>
              <a:t> </a:t>
            </a:r>
            <a:r>
              <a:rPr lang="en-US" dirty="0" err="1" smtClean="0"/>
              <a:t>es</a:t>
            </a:r>
            <a:r>
              <a:rPr lang="en-US" dirty="0" smtClean="0"/>
              <a:t> </a:t>
            </a:r>
            <a:r>
              <a:rPr lang="en-US" dirty="0" err="1" smtClean="0"/>
              <a:t>einen</a:t>
            </a:r>
            <a:r>
              <a:rPr lang="en-US" dirty="0" smtClean="0"/>
              <a:t> </a:t>
            </a:r>
            <a:r>
              <a:rPr lang="en-US" dirty="0" err="1" smtClean="0"/>
              <a:t>Taskswitch</a:t>
            </a:r>
            <a:r>
              <a:rPr lang="en-US" dirty="0" smtClean="0"/>
              <a:t> </a:t>
            </a:r>
            <a:r>
              <a:rPr lang="en-US" dirty="0" err="1" smtClean="0"/>
              <a:t>zu</a:t>
            </a:r>
            <a:r>
              <a:rPr lang="en-US" dirty="0" smtClean="0"/>
              <a:t> Task 2 der </a:t>
            </a:r>
            <a:r>
              <a:rPr lang="en-US" dirty="0" err="1" smtClean="0"/>
              <a:t>ebenfalls</a:t>
            </a:r>
            <a:r>
              <a:rPr lang="en-US" dirty="0" smtClean="0"/>
              <a:t> increment() </a:t>
            </a:r>
            <a:r>
              <a:rPr lang="en-US" dirty="0" err="1" smtClean="0"/>
              <a:t>aufruft</a:t>
            </a:r>
            <a:r>
              <a:rPr lang="en-US" dirty="0" smtClean="0"/>
              <a:t>. </a:t>
            </a:r>
            <a:r>
              <a:rPr lang="en-US" dirty="0" err="1" smtClean="0"/>
              <a:t>Auch</a:t>
            </a:r>
            <a:r>
              <a:rPr lang="en-US" dirty="0" smtClean="0"/>
              <a:t> </a:t>
            </a:r>
            <a:r>
              <a:rPr lang="en-US" dirty="0" err="1" smtClean="0"/>
              <a:t>hier</a:t>
            </a:r>
            <a:r>
              <a:rPr lang="en-US" dirty="0" smtClean="0"/>
              <a:t> </a:t>
            </a:r>
            <a:r>
              <a:rPr lang="en-US" dirty="0" err="1" smtClean="0"/>
              <a:t>wird</a:t>
            </a:r>
            <a:r>
              <a:rPr lang="en-US" dirty="0" smtClean="0"/>
              <a:t> 30 </a:t>
            </a:r>
            <a:r>
              <a:rPr lang="en-US" dirty="0" err="1" smtClean="0"/>
              <a:t>aus</a:t>
            </a:r>
            <a:r>
              <a:rPr lang="en-US" dirty="0" smtClean="0"/>
              <a:t> </a:t>
            </a:r>
            <a:r>
              <a:rPr lang="en-US" dirty="0" err="1" smtClean="0"/>
              <a:t>dem</a:t>
            </a:r>
            <a:r>
              <a:rPr lang="en-US" dirty="0" smtClean="0"/>
              <a:t> Speicher </a:t>
            </a:r>
            <a:r>
              <a:rPr lang="en-US" dirty="0" err="1" smtClean="0"/>
              <a:t>gelesen</a:t>
            </a:r>
            <a:r>
              <a:rPr lang="en-US" dirty="0" smtClean="0"/>
              <a:t>. Task 2 </a:t>
            </a:r>
            <a:r>
              <a:rPr lang="en-US" dirty="0" err="1" smtClean="0"/>
              <a:t>erhöht</a:t>
            </a:r>
            <a:r>
              <a:rPr lang="en-US" dirty="0" smtClean="0"/>
              <a:t> </a:t>
            </a:r>
            <a:r>
              <a:rPr lang="en-US" dirty="0" err="1" smtClean="0"/>
              <a:t>diesen</a:t>
            </a:r>
            <a:r>
              <a:rPr lang="en-US" dirty="0" smtClean="0"/>
              <a:t> Wert und </a:t>
            </a:r>
            <a:r>
              <a:rPr lang="en-US" dirty="0" err="1" smtClean="0"/>
              <a:t>schreibt</a:t>
            </a:r>
            <a:r>
              <a:rPr lang="en-US" dirty="0" smtClean="0"/>
              <a:t> 31 in den Speicher. </a:t>
            </a:r>
            <a:r>
              <a:rPr lang="en-US" dirty="0" err="1" smtClean="0"/>
              <a:t>Jetzt</a:t>
            </a:r>
            <a:r>
              <a:rPr lang="en-US" dirty="0" smtClean="0"/>
              <a:t> </a:t>
            </a:r>
            <a:r>
              <a:rPr lang="en-US" dirty="0" err="1" smtClean="0"/>
              <a:t>kommt</a:t>
            </a:r>
            <a:r>
              <a:rPr lang="en-US" dirty="0" smtClean="0"/>
              <a:t> </a:t>
            </a:r>
            <a:r>
              <a:rPr lang="en-US" dirty="0" err="1" smtClean="0"/>
              <a:t>wieder</a:t>
            </a:r>
            <a:r>
              <a:rPr lang="en-US" dirty="0" smtClean="0"/>
              <a:t> Task 1 an die </a:t>
            </a:r>
            <a:r>
              <a:rPr lang="en-US" dirty="0" err="1" smtClean="0"/>
              <a:t>Reihe</a:t>
            </a:r>
            <a:r>
              <a:rPr lang="en-US" dirty="0" smtClean="0"/>
              <a:t> und </a:t>
            </a:r>
            <a:r>
              <a:rPr lang="en-US" dirty="0" err="1" smtClean="0"/>
              <a:t>auch</a:t>
            </a:r>
            <a:r>
              <a:rPr lang="en-US" dirty="0" smtClean="0"/>
              <a:t> </a:t>
            </a:r>
            <a:r>
              <a:rPr lang="en-US" dirty="0" err="1" smtClean="0"/>
              <a:t>er</a:t>
            </a:r>
            <a:r>
              <a:rPr lang="en-US" dirty="0" smtClean="0"/>
              <a:t> </a:t>
            </a:r>
            <a:r>
              <a:rPr lang="en-US" dirty="0" err="1" smtClean="0"/>
              <a:t>erhöht</a:t>
            </a:r>
            <a:r>
              <a:rPr lang="en-US" dirty="0" smtClean="0"/>
              <a:t> den </a:t>
            </a:r>
            <a:r>
              <a:rPr lang="en-US" dirty="0" err="1" smtClean="0"/>
              <a:t>zuvor</a:t>
            </a:r>
            <a:r>
              <a:rPr lang="en-US" dirty="0" smtClean="0"/>
              <a:t> </a:t>
            </a:r>
            <a:r>
              <a:rPr lang="en-US" dirty="0" err="1" smtClean="0"/>
              <a:t>gelesenen</a:t>
            </a:r>
            <a:r>
              <a:rPr lang="en-US" dirty="0" smtClean="0"/>
              <a:t> Wert auf 31 und </a:t>
            </a:r>
            <a:r>
              <a:rPr lang="en-US" dirty="0" err="1" smtClean="0"/>
              <a:t>schreibt</a:t>
            </a:r>
            <a:r>
              <a:rPr lang="en-US" dirty="0" smtClean="0"/>
              <a:t> </a:t>
            </a:r>
            <a:r>
              <a:rPr lang="en-US" dirty="0" err="1" smtClean="0"/>
              <a:t>diesen</a:t>
            </a:r>
            <a:r>
              <a:rPr lang="en-US" dirty="0" smtClean="0"/>
              <a:t>. </a:t>
            </a:r>
            <a:r>
              <a:rPr lang="en-US" dirty="0" err="1" smtClean="0"/>
              <a:t>Dadurch</a:t>
            </a:r>
            <a:r>
              <a:rPr lang="en-US" dirty="0" smtClean="0"/>
              <a:t> </a:t>
            </a:r>
            <a:r>
              <a:rPr lang="en-US" dirty="0" err="1" smtClean="0"/>
              <a:t>ist</a:t>
            </a:r>
            <a:r>
              <a:rPr lang="en-US" dirty="0" smtClean="0"/>
              <a:t> quasi </a:t>
            </a:r>
            <a:r>
              <a:rPr lang="en-US" dirty="0" err="1" smtClean="0"/>
              <a:t>ein</a:t>
            </a:r>
            <a:r>
              <a:rPr lang="en-US" dirty="0" smtClean="0"/>
              <a:t> increment() </a:t>
            </a:r>
            <a:r>
              <a:rPr lang="en-US" dirty="0" err="1" smtClean="0"/>
              <a:t>verloren</a:t>
            </a:r>
            <a:r>
              <a:rPr lang="en-US" dirty="0" smtClean="0"/>
              <a:t> </a:t>
            </a:r>
            <a:r>
              <a:rPr lang="en-US" dirty="0" err="1" smtClean="0"/>
              <a:t>gegangen</a:t>
            </a:r>
            <a:r>
              <a:rPr lang="en-US" dirty="0" smtClean="0"/>
              <a:t>. Dies </a:t>
            </a:r>
            <a:r>
              <a:rPr lang="en-US" dirty="0" err="1" smtClean="0"/>
              <a:t>nennt</a:t>
            </a:r>
            <a:r>
              <a:rPr lang="en-US" dirty="0" smtClean="0"/>
              <a:t> man </a:t>
            </a:r>
            <a:r>
              <a:rPr lang="en-US" dirty="0" err="1" smtClean="0"/>
              <a:t>übrigens</a:t>
            </a:r>
            <a:r>
              <a:rPr lang="en-US" dirty="0" smtClean="0"/>
              <a:t> “dirty Read”.</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2" name="Grafik 1"/>
          <p:cNvPicPr>
            <a:picLocks noChangeAspect="1"/>
          </p:cNvPicPr>
          <p:nvPr/>
        </p:nvPicPr>
        <p:blipFill>
          <a:blip r:embed="rId2"/>
          <a:stretch>
            <a:fillRect/>
          </a:stretch>
        </p:blipFill>
        <p:spPr>
          <a:xfrm>
            <a:off x="1044685" y="2730196"/>
            <a:ext cx="1762126" cy="1088955"/>
          </a:xfrm>
          <a:prstGeom prst="rect">
            <a:avLst/>
          </a:prstGeom>
        </p:spPr>
      </p:pic>
    </p:spTree>
    <p:extLst>
      <p:ext uri="{BB962C8B-B14F-4D97-AF65-F5344CB8AC3E}">
        <p14:creationId xmlns:p14="http://schemas.microsoft.com/office/powerpoint/2010/main" val="3016146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Die Interlocked-</a:t>
            </a:r>
            <a:r>
              <a:rPr lang="en-US" dirty="0" err="1" smtClean="0"/>
              <a:t>Klasse</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Mit</a:t>
            </a:r>
            <a:r>
              <a:rPr lang="en-US" dirty="0" smtClean="0"/>
              <a:t> </a:t>
            </a:r>
            <a:r>
              <a:rPr lang="en-US" dirty="0" err="1" smtClean="0"/>
              <a:t>dieser</a:t>
            </a:r>
            <a:r>
              <a:rPr lang="en-US" dirty="0" smtClean="0"/>
              <a:t> </a:t>
            </a:r>
            <a:r>
              <a:rPr lang="en-US" dirty="0" err="1" smtClean="0"/>
              <a:t>Klasse</a:t>
            </a:r>
            <a:r>
              <a:rPr lang="en-US" dirty="0" smtClean="0"/>
              <a:t> </a:t>
            </a:r>
            <a:r>
              <a:rPr lang="en-US" dirty="0" err="1" smtClean="0"/>
              <a:t>lassen</a:t>
            </a:r>
            <a:r>
              <a:rPr lang="en-US" dirty="0" smtClean="0"/>
              <a:t> </a:t>
            </a:r>
            <a:r>
              <a:rPr lang="en-US" dirty="0" err="1" smtClean="0"/>
              <a:t>sich</a:t>
            </a:r>
            <a:r>
              <a:rPr lang="en-US" dirty="0" smtClean="0"/>
              <a:t> </a:t>
            </a:r>
            <a:r>
              <a:rPr lang="en-US" dirty="0" err="1" smtClean="0"/>
              <a:t>einige</a:t>
            </a:r>
            <a:r>
              <a:rPr lang="en-US" dirty="0" smtClean="0"/>
              <a:t> </a:t>
            </a:r>
            <a:r>
              <a:rPr lang="en-US" dirty="0" err="1" smtClean="0"/>
              <a:t>Operationen</a:t>
            </a:r>
            <a:r>
              <a:rPr lang="en-US" dirty="0" smtClean="0"/>
              <a:t> “</a:t>
            </a:r>
            <a:r>
              <a:rPr lang="en-US" dirty="0" err="1" smtClean="0"/>
              <a:t>threadsicher</a:t>
            </a:r>
            <a:r>
              <a:rPr lang="en-US" dirty="0" smtClean="0"/>
              <a:t>” </a:t>
            </a:r>
            <a:r>
              <a:rPr lang="en-US" dirty="0" err="1" smtClean="0"/>
              <a:t>implementieren</a:t>
            </a:r>
            <a:r>
              <a:rPr lang="en-US" dirty="0" smtClean="0"/>
              <a:t>. </a:t>
            </a:r>
            <a:r>
              <a:rPr lang="en-US" dirty="0" err="1" smtClean="0"/>
              <a:t>Unter</a:t>
            </a:r>
            <a:r>
              <a:rPr lang="en-US" dirty="0" smtClean="0"/>
              <a:t> </a:t>
            </a:r>
            <a:r>
              <a:rPr lang="en-US" dirty="0" err="1" smtClean="0"/>
              <a:t>anderem</a:t>
            </a:r>
            <a:r>
              <a:rPr lang="en-US" dirty="0" smtClean="0"/>
              <a:t> </a:t>
            </a:r>
            <a:r>
              <a:rPr lang="en-US" dirty="0" err="1" smtClean="0"/>
              <a:t>gibt</a:t>
            </a:r>
            <a:r>
              <a:rPr lang="en-US" dirty="0" smtClean="0"/>
              <a:t> </a:t>
            </a:r>
            <a:r>
              <a:rPr lang="en-US" dirty="0" err="1" smtClean="0"/>
              <a:t>es</a:t>
            </a:r>
            <a:r>
              <a:rPr lang="en-US" dirty="0" smtClean="0"/>
              <a:t> </a:t>
            </a:r>
            <a:r>
              <a:rPr lang="en-US" dirty="0" err="1" smtClean="0"/>
              <a:t>eine</a:t>
            </a:r>
            <a:r>
              <a:rPr lang="en-US" dirty="0"/>
              <a:t> </a:t>
            </a:r>
            <a:r>
              <a:rPr lang="en-US" dirty="0" smtClean="0"/>
              <a:t>Increment-</a:t>
            </a:r>
            <a:r>
              <a:rPr lang="en-US" dirty="0" err="1" smtClean="0"/>
              <a:t>Methode</a:t>
            </a:r>
            <a:r>
              <a:rPr lang="en-US" dirty="0" smtClean="0"/>
              <a:t>.</a:t>
            </a:r>
          </a:p>
          <a:p>
            <a:pPr>
              <a:defRPr/>
            </a:pPr>
            <a:r>
              <a:rPr lang="en-US" dirty="0" err="1" smtClean="0"/>
              <a:t>Dazu</a:t>
            </a:r>
            <a:r>
              <a:rPr lang="en-US" dirty="0" smtClean="0"/>
              <a:t> muss die Operation count++ </a:t>
            </a:r>
            <a:r>
              <a:rPr lang="en-US" dirty="0" err="1" smtClean="0"/>
              <a:t>wie</a:t>
            </a:r>
            <a:r>
              <a:rPr lang="en-US" dirty="0" smtClean="0"/>
              <a:t> </a:t>
            </a:r>
            <a:r>
              <a:rPr lang="en-US" dirty="0" err="1" smtClean="0"/>
              <a:t>folgt</a:t>
            </a:r>
            <a:r>
              <a:rPr lang="en-US" dirty="0" smtClean="0"/>
              <a:t> </a:t>
            </a:r>
            <a:r>
              <a:rPr lang="en-US" dirty="0" err="1" smtClean="0"/>
              <a:t>ersetzt</a:t>
            </a:r>
            <a:r>
              <a:rPr lang="en-US" dirty="0" smtClean="0"/>
              <a:t> </a:t>
            </a:r>
            <a:r>
              <a:rPr lang="en-US" dirty="0" err="1" smtClean="0"/>
              <a:t>werden</a:t>
            </a:r>
            <a:r>
              <a:rPr lang="en-US" dirty="0" smtClean="0"/>
              <a:t>. </a:t>
            </a:r>
            <a:r>
              <a:rPr lang="en-US" dirty="0" err="1" smtClean="0"/>
              <a:t>Hier</a:t>
            </a:r>
            <a:r>
              <a:rPr lang="en-US" dirty="0" smtClean="0"/>
              <a:t> der </a:t>
            </a:r>
            <a:r>
              <a:rPr lang="en-US" dirty="0" err="1" smtClean="0"/>
              <a:t>Quellcode</a:t>
            </a:r>
            <a:r>
              <a:rPr lang="en-US" dirty="0" smtClean="0"/>
              <a:t> der </a:t>
            </a:r>
            <a:r>
              <a:rPr lang="en-US" dirty="0" err="1" smtClean="0"/>
              <a:t>internen</a:t>
            </a:r>
            <a:r>
              <a:rPr lang="en-US" dirty="0" smtClean="0"/>
              <a:t> </a:t>
            </a:r>
            <a:r>
              <a:rPr lang="en-US" dirty="0" err="1" smtClean="0"/>
              <a:t>Zähler-Klasse</a:t>
            </a:r>
            <a:r>
              <a:rPr lang="en-US" dirty="0" smtClean="0"/>
              <a:t>:</a:t>
            </a:r>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r>
              <a:rPr lang="en-US" dirty="0" err="1" smtClean="0"/>
              <a:t>Dadurch</a:t>
            </a:r>
            <a:r>
              <a:rPr lang="en-US" dirty="0" smtClean="0"/>
              <a:t> </a:t>
            </a:r>
            <a:r>
              <a:rPr lang="en-US" dirty="0" err="1" smtClean="0"/>
              <a:t>erreichen</a:t>
            </a:r>
            <a:r>
              <a:rPr lang="en-US" dirty="0" smtClean="0"/>
              <a:t> </a:t>
            </a:r>
            <a:r>
              <a:rPr lang="en-US" dirty="0" err="1" smtClean="0"/>
              <a:t>wir</a:t>
            </a:r>
            <a:r>
              <a:rPr lang="en-US" dirty="0" smtClean="0"/>
              <a:t> das </a:t>
            </a:r>
            <a:r>
              <a:rPr lang="en-US" dirty="0" err="1" smtClean="0"/>
              <a:t>erhoffte</a:t>
            </a:r>
            <a:r>
              <a:rPr lang="en-US" dirty="0" smtClean="0"/>
              <a:t> </a:t>
            </a:r>
            <a:r>
              <a:rPr lang="en-US" dirty="0" err="1" smtClean="0"/>
              <a:t>Ergebnis</a:t>
            </a:r>
            <a:r>
              <a:rPr lang="en-US" dirty="0" smtClean="0"/>
              <a:t>:</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3" name="Grafik 2"/>
          <p:cNvPicPr>
            <a:picLocks noChangeAspect="1"/>
          </p:cNvPicPr>
          <p:nvPr/>
        </p:nvPicPr>
        <p:blipFill>
          <a:blip r:embed="rId2"/>
          <a:stretch>
            <a:fillRect/>
          </a:stretch>
        </p:blipFill>
        <p:spPr>
          <a:xfrm>
            <a:off x="996563" y="3180687"/>
            <a:ext cx="4876800" cy="1562100"/>
          </a:xfrm>
          <a:prstGeom prst="rect">
            <a:avLst/>
          </a:prstGeom>
        </p:spPr>
      </p:pic>
      <p:pic>
        <p:nvPicPr>
          <p:cNvPr id="4" name="Grafik 3"/>
          <p:cNvPicPr>
            <a:picLocks noChangeAspect="1"/>
          </p:cNvPicPr>
          <p:nvPr/>
        </p:nvPicPr>
        <p:blipFill>
          <a:blip r:embed="rId3"/>
          <a:stretch>
            <a:fillRect/>
          </a:stretch>
        </p:blipFill>
        <p:spPr>
          <a:xfrm>
            <a:off x="5207689" y="5100282"/>
            <a:ext cx="1757653" cy="891204"/>
          </a:xfrm>
          <a:prstGeom prst="rect">
            <a:avLst/>
          </a:prstGeom>
        </p:spPr>
      </p:pic>
    </p:spTree>
    <p:extLst>
      <p:ext uri="{BB962C8B-B14F-4D97-AF65-F5344CB8AC3E}">
        <p14:creationId xmlns:p14="http://schemas.microsoft.com/office/powerpoint/2010/main" val="1857782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Mit</a:t>
            </a:r>
            <a:r>
              <a:rPr lang="en-US" dirty="0" smtClean="0"/>
              <a:t> </a:t>
            </a:r>
            <a:r>
              <a:rPr lang="en-US" dirty="0" err="1" smtClean="0"/>
              <a:t>einem</a:t>
            </a:r>
            <a:r>
              <a:rPr lang="en-US" dirty="0" smtClean="0"/>
              <a:t> so </a:t>
            </a:r>
            <a:r>
              <a:rPr lang="en-US" dirty="0" err="1" smtClean="0"/>
              <a:t>genannte</a:t>
            </a:r>
            <a:r>
              <a:rPr lang="en-US" dirty="0" smtClean="0"/>
              <a:t> Monitor-</a:t>
            </a:r>
            <a:r>
              <a:rPr lang="en-US" dirty="0" err="1" smtClean="0"/>
              <a:t>Objekt</a:t>
            </a:r>
            <a:r>
              <a:rPr lang="en-US" dirty="0" smtClean="0"/>
              <a:t> </a:t>
            </a:r>
            <a:r>
              <a:rPr lang="en-US" dirty="0" err="1" smtClean="0"/>
              <a:t>kann</a:t>
            </a:r>
            <a:r>
              <a:rPr lang="en-US" dirty="0" smtClean="0"/>
              <a:t> man den Code in Klassen </a:t>
            </a:r>
            <a:r>
              <a:rPr lang="en-US" dirty="0" err="1" smtClean="0"/>
              <a:t>oder</a:t>
            </a:r>
            <a:r>
              <a:rPr lang="en-US" dirty="0" smtClean="0"/>
              <a:t> </a:t>
            </a:r>
            <a:r>
              <a:rPr lang="en-US" dirty="0" err="1" smtClean="0"/>
              <a:t>Objekte</a:t>
            </a:r>
            <a:r>
              <a:rPr lang="en-US" dirty="0" smtClean="0"/>
              <a:t> </a:t>
            </a:r>
            <a:r>
              <a:rPr lang="en-US" dirty="0" err="1" smtClean="0"/>
              <a:t>serialisieren</a:t>
            </a:r>
            <a:r>
              <a:rPr lang="en-US" dirty="0" smtClean="0"/>
              <a:t>. </a:t>
            </a:r>
            <a:r>
              <a:rPr lang="en-US" dirty="0" err="1" smtClean="0"/>
              <a:t>Dazu</a:t>
            </a:r>
            <a:r>
              <a:rPr lang="en-US" dirty="0" smtClean="0"/>
              <a:t> </a:t>
            </a:r>
            <a:r>
              <a:rPr lang="en-US" dirty="0" err="1" smtClean="0"/>
              <a:t>ist</a:t>
            </a:r>
            <a:r>
              <a:rPr lang="en-US" dirty="0" smtClean="0"/>
              <a:t> </a:t>
            </a:r>
            <a:r>
              <a:rPr lang="en-US" dirty="0" err="1" smtClean="0"/>
              <a:t>einfach</a:t>
            </a:r>
            <a:r>
              <a:rPr lang="en-US" dirty="0" smtClean="0"/>
              <a:t> </a:t>
            </a:r>
            <a:r>
              <a:rPr lang="en-US" dirty="0" err="1" smtClean="0"/>
              <a:t>ein</a:t>
            </a:r>
            <a:r>
              <a:rPr lang="en-US" dirty="0" smtClean="0"/>
              <a:t> Member des </a:t>
            </a:r>
            <a:r>
              <a:rPr lang="en-US" dirty="0" err="1" smtClean="0"/>
              <a:t>Typs</a:t>
            </a:r>
            <a:r>
              <a:rPr lang="en-US" dirty="0" smtClean="0"/>
              <a:t> </a:t>
            </a:r>
            <a:r>
              <a:rPr lang="en-US" dirty="0" err="1" smtClean="0"/>
              <a:t>Objekt</a:t>
            </a:r>
            <a:r>
              <a:rPr lang="en-US" dirty="0" smtClean="0"/>
              <a:t> </a:t>
            </a:r>
            <a:r>
              <a:rPr lang="en-US" dirty="0" err="1" smtClean="0"/>
              <a:t>zu</a:t>
            </a:r>
            <a:r>
              <a:rPr lang="en-US" dirty="0" smtClean="0"/>
              <a:t> der </a:t>
            </a:r>
            <a:r>
              <a:rPr lang="en-US" dirty="0" err="1" smtClean="0"/>
              <a:t>Klasse</a:t>
            </a:r>
            <a:r>
              <a:rPr lang="en-US" dirty="0" smtClean="0"/>
              <a:t> </a:t>
            </a:r>
            <a:r>
              <a:rPr lang="en-US" dirty="0" err="1" smtClean="0"/>
              <a:t>hinzuzufügen</a:t>
            </a:r>
            <a:r>
              <a:rPr lang="en-US" dirty="0" smtClean="0"/>
              <a:t>. </a:t>
            </a:r>
            <a:r>
              <a:rPr lang="en-US" dirty="0" err="1" smtClean="0"/>
              <a:t>Ist</a:t>
            </a:r>
            <a:r>
              <a:rPr lang="en-US" dirty="0" smtClean="0"/>
              <a:t> dieses Monitor-</a:t>
            </a:r>
            <a:r>
              <a:rPr lang="en-US" dirty="0" err="1" smtClean="0"/>
              <a:t>Objekt</a:t>
            </a:r>
            <a:r>
              <a:rPr lang="en-US" dirty="0" smtClean="0"/>
              <a:t> </a:t>
            </a:r>
            <a:r>
              <a:rPr lang="en-US" dirty="0" err="1" smtClean="0"/>
              <a:t>statisch</a:t>
            </a:r>
            <a:r>
              <a:rPr lang="en-US" dirty="0" smtClean="0"/>
              <a:t>, </a:t>
            </a:r>
            <a:r>
              <a:rPr lang="en-US" dirty="0" err="1" smtClean="0"/>
              <a:t>dann</a:t>
            </a:r>
            <a:r>
              <a:rPr lang="en-US" dirty="0" smtClean="0"/>
              <a:t> </a:t>
            </a:r>
            <a:r>
              <a:rPr lang="en-US" dirty="0" err="1" smtClean="0"/>
              <a:t>könnte</a:t>
            </a:r>
            <a:r>
              <a:rPr lang="en-US" dirty="0" smtClean="0"/>
              <a:t> man </a:t>
            </a:r>
            <a:r>
              <a:rPr lang="en-US" dirty="0" err="1" smtClean="0"/>
              <a:t>nur</a:t>
            </a:r>
            <a:r>
              <a:rPr lang="en-US" dirty="0" smtClean="0"/>
              <a:t> die </a:t>
            </a:r>
            <a:r>
              <a:rPr lang="en-US" dirty="0" err="1" smtClean="0"/>
              <a:t>komplette</a:t>
            </a:r>
            <a:r>
              <a:rPr lang="en-US" dirty="0" smtClean="0"/>
              <a:t> </a:t>
            </a:r>
            <a:r>
              <a:rPr lang="en-US" dirty="0" err="1" smtClean="0"/>
              <a:t>Klasse</a:t>
            </a:r>
            <a:r>
              <a:rPr lang="en-US" dirty="0" smtClean="0"/>
              <a:t> </a:t>
            </a:r>
            <a:r>
              <a:rPr lang="en-US" dirty="0" err="1" smtClean="0"/>
              <a:t>für</a:t>
            </a:r>
            <a:r>
              <a:rPr lang="en-US" dirty="0" smtClean="0"/>
              <a:t> </a:t>
            </a:r>
            <a:r>
              <a:rPr lang="en-US" dirty="0" err="1" smtClean="0"/>
              <a:t>parallele</a:t>
            </a:r>
            <a:r>
              <a:rPr lang="en-US" dirty="0" smtClean="0"/>
              <a:t> </a:t>
            </a:r>
            <a:r>
              <a:rPr lang="en-US" dirty="0" err="1" smtClean="0"/>
              <a:t>Zugriffe</a:t>
            </a:r>
            <a:r>
              <a:rPr lang="en-US" dirty="0" smtClean="0"/>
              <a:t> </a:t>
            </a:r>
            <a:r>
              <a:rPr lang="en-US" dirty="0" err="1" smtClean="0"/>
              <a:t>sperren</a:t>
            </a:r>
            <a:r>
              <a:rPr lang="en-US" dirty="0" smtClean="0"/>
              <a:t>. </a:t>
            </a:r>
            <a:r>
              <a:rPr lang="en-US" dirty="0" err="1" smtClean="0"/>
              <a:t>Wenn</a:t>
            </a:r>
            <a:r>
              <a:rPr lang="en-US" dirty="0" smtClean="0"/>
              <a:t> der Monitor </a:t>
            </a:r>
            <a:r>
              <a:rPr lang="en-US" dirty="0" err="1" smtClean="0"/>
              <a:t>nicht</a:t>
            </a:r>
            <a:r>
              <a:rPr lang="en-US" dirty="0" smtClean="0"/>
              <a:t> </a:t>
            </a:r>
            <a:r>
              <a:rPr lang="en-US" dirty="0" err="1" smtClean="0"/>
              <a:t>statisch</a:t>
            </a:r>
            <a:r>
              <a:rPr lang="en-US" dirty="0" smtClean="0"/>
              <a:t> </a:t>
            </a:r>
            <a:r>
              <a:rPr lang="en-US" dirty="0" err="1" smtClean="0"/>
              <a:t>deklariert</a:t>
            </a:r>
            <a:r>
              <a:rPr lang="en-US" dirty="0" smtClean="0"/>
              <a:t> </a:t>
            </a:r>
            <a:r>
              <a:rPr lang="en-US" dirty="0" err="1" smtClean="0"/>
              <a:t>wurde</a:t>
            </a:r>
            <a:r>
              <a:rPr lang="en-US" dirty="0" smtClean="0"/>
              <a:t>, </a:t>
            </a:r>
            <a:r>
              <a:rPr lang="en-US" dirty="0" err="1" smtClean="0"/>
              <a:t>dann</a:t>
            </a:r>
            <a:r>
              <a:rPr lang="en-US" dirty="0" smtClean="0"/>
              <a:t> </a:t>
            </a:r>
            <a:r>
              <a:rPr lang="en-US" dirty="0" err="1" smtClean="0"/>
              <a:t>kann</a:t>
            </a:r>
            <a:r>
              <a:rPr lang="en-US" dirty="0" smtClean="0"/>
              <a:t> </a:t>
            </a:r>
            <a:r>
              <a:rPr lang="en-US" dirty="0" err="1" smtClean="0"/>
              <a:t>ein</a:t>
            </a:r>
            <a:r>
              <a:rPr lang="en-US" dirty="0" smtClean="0"/>
              <a:t> </a:t>
            </a:r>
            <a:r>
              <a:rPr lang="en-US" dirty="0" err="1" smtClean="0"/>
              <a:t>einzelne</a:t>
            </a:r>
            <a:r>
              <a:rPr lang="en-US" dirty="0" smtClean="0"/>
              <a:t> </a:t>
            </a:r>
            <a:r>
              <a:rPr lang="en-US" dirty="0" err="1" smtClean="0"/>
              <a:t>Instanz</a:t>
            </a:r>
            <a:r>
              <a:rPr lang="en-US" dirty="0" smtClean="0"/>
              <a:t> </a:t>
            </a:r>
            <a:r>
              <a:rPr lang="en-US" dirty="0" err="1" smtClean="0"/>
              <a:t>gesperrt</a:t>
            </a:r>
            <a:r>
              <a:rPr lang="en-US" dirty="0" smtClean="0"/>
              <a:t> </a:t>
            </a:r>
            <a:r>
              <a:rPr lang="en-US" dirty="0" err="1" smtClean="0"/>
              <a:t>werden</a:t>
            </a:r>
            <a:r>
              <a:rPr lang="en-US" dirty="0" smtClean="0"/>
              <a:t>.</a:t>
            </a:r>
          </a:p>
          <a:p>
            <a:pPr>
              <a:defRPr/>
            </a:pPr>
            <a:r>
              <a:rPr lang="en-US" dirty="0" err="1" smtClean="0"/>
              <a:t>Im</a:t>
            </a:r>
            <a:r>
              <a:rPr lang="en-US" dirty="0" smtClean="0"/>
              <a:t> </a:t>
            </a:r>
            <a:r>
              <a:rPr lang="en-US" dirty="0" err="1" smtClean="0"/>
              <a:t>Folgenden</a:t>
            </a:r>
            <a:r>
              <a:rPr lang="en-US" dirty="0" smtClean="0"/>
              <a:t> </a:t>
            </a:r>
            <a:r>
              <a:rPr lang="en-US" dirty="0" err="1" smtClean="0"/>
              <a:t>erzeugen</a:t>
            </a:r>
            <a:r>
              <a:rPr lang="en-US" dirty="0" smtClean="0"/>
              <a:t> </a:t>
            </a:r>
            <a:r>
              <a:rPr lang="en-US" dirty="0" err="1" smtClean="0"/>
              <a:t>wir</a:t>
            </a:r>
            <a:r>
              <a:rPr lang="en-US" dirty="0" smtClean="0"/>
              <a:t> </a:t>
            </a:r>
            <a:r>
              <a:rPr lang="en-US" dirty="0" err="1" smtClean="0"/>
              <a:t>eine</a:t>
            </a:r>
            <a:r>
              <a:rPr lang="en-US" dirty="0" smtClean="0"/>
              <a:t> </a:t>
            </a:r>
            <a:r>
              <a:rPr lang="en-US" dirty="0" err="1" smtClean="0"/>
              <a:t>Konto-Klasse</a:t>
            </a:r>
            <a:r>
              <a:rPr lang="en-US" dirty="0" smtClean="0"/>
              <a:t> die </a:t>
            </a:r>
            <a:r>
              <a:rPr lang="en-US" dirty="0" err="1" smtClean="0"/>
              <a:t>zu</a:t>
            </a:r>
            <a:r>
              <a:rPr lang="en-US" dirty="0" smtClean="0"/>
              <a:t> </a:t>
            </a:r>
            <a:r>
              <a:rPr lang="en-US" dirty="0" err="1" smtClean="0"/>
              <a:t>Demonstrationszwecken</a:t>
            </a:r>
            <a:r>
              <a:rPr lang="en-US" dirty="0" smtClean="0"/>
              <a:t> </a:t>
            </a:r>
            <a:r>
              <a:rPr lang="en-US" dirty="0" err="1" smtClean="0"/>
              <a:t>Monitorobjekte</a:t>
            </a:r>
            <a:r>
              <a:rPr lang="en-US" dirty="0" smtClean="0"/>
              <a:t> in </a:t>
            </a:r>
            <a:r>
              <a:rPr lang="en-US" dirty="0" err="1" smtClean="0"/>
              <a:t>beiden</a:t>
            </a:r>
            <a:r>
              <a:rPr lang="en-US" dirty="0" smtClean="0"/>
              <a:t> </a:t>
            </a:r>
            <a:r>
              <a:rPr lang="en-US" dirty="0" err="1" smtClean="0"/>
              <a:t>Varianten</a:t>
            </a:r>
            <a:r>
              <a:rPr lang="en-US" dirty="0" smtClean="0"/>
              <a:t> </a:t>
            </a:r>
            <a:r>
              <a:rPr lang="en-US" dirty="0" err="1" smtClean="0"/>
              <a:t>enthält</a:t>
            </a:r>
            <a:r>
              <a:rPr lang="en-US" dirty="0" smtClean="0"/>
              <a:t>. Je </a:t>
            </a:r>
            <a:r>
              <a:rPr lang="en-US" dirty="0" err="1" smtClean="0"/>
              <a:t>nachdem</a:t>
            </a:r>
            <a:r>
              <a:rPr lang="en-US" dirty="0" smtClean="0"/>
              <a:t> </a:t>
            </a:r>
            <a:r>
              <a:rPr lang="en-US" dirty="0" err="1" smtClean="0"/>
              <a:t>welcher</a:t>
            </a:r>
            <a:r>
              <a:rPr lang="en-US" dirty="0" smtClean="0"/>
              <a:t> Monitor </a:t>
            </a:r>
            <a:r>
              <a:rPr lang="en-US" dirty="0" err="1" smtClean="0"/>
              <a:t>gesperrt</a:t>
            </a:r>
            <a:r>
              <a:rPr lang="en-US" dirty="0" smtClean="0"/>
              <a:t> </a:t>
            </a:r>
            <a:r>
              <a:rPr lang="en-US" dirty="0" err="1" smtClean="0"/>
              <a:t>wird</a:t>
            </a:r>
            <a:r>
              <a:rPr lang="en-US" dirty="0" smtClean="0"/>
              <a:t> </a:t>
            </a:r>
            <a:r>
              <a:rPr lang="en-US" dirty="0" err="1" smtClean="0"/>
              <a:t>bezieht</a:t>
            </a:r>
            <a:r>
              <a:rPr lang="en-US" dirty="0" smtClean="0"/>
              <a:t> </a:t>
            </a:r>
            <a:r>
              <a:rPr lang="en-US" dirty="0" err="1" smtClean="0"/>
              <a:t>sich</a:t>
            </a:r>
            <a:r>
              <a:rPr lang="en-US" dirty="0" smtClean="0"/>
              <a:t> die </a:t>
            </a:r>
            <a:r>
              <a:rPr lang="en-US" dirty="0" err="1" smtClean="0"/>
              <a:t>Sperre</a:t>
            </a:r>
            <a:r>
              <a:rPr lang="en-US" dirty="0" smtClean="0"/>
              <a:t> auf </a:t>
            </a:r>
            <a:r>
              <a:rPr lang="en-US" dirty="0" err="1" smtClean="0"/>
              <a:t>alle</a:t>
            </a:r>
            <a:r>
              <a:rPr lang="en-US" dirty="0" smtClean="0"/>
              <a:t> </a:t>
            </a:r>
            <a:r>
              <a:rPr lang="en-US" dirty="0" err="1" smtClean="0"/>
              <a:t>Objekte</a:t>
            </a:r>
            <a:r>
              <a:rPr lang="en-US" dirty="0" smtClean="0"/>
              <a:t> der </a:t>
            </a:r>
            <a:r>
              <a:rPr lang="en-US" dirty="0" err="1" smtClean="0"/>
              <a:t>Klasse</a:t>
            </a:r>
            <a:r>
              <a:rPr lang="en-US" dirty="0" smtClean="0"/>
              <a:t> </a:t>
            </a:r>
            <a:r>
              <a:rPr lang="en-US" dirty="0" err="1" smtClean="0"/>
              <a:t>oder</a:t>
            </a:r>
            <a:r>
              <a:rPr lang="en-US" dirty="0" smtClean="0"/>
              <a:t> </a:t>
            </a:r>
            <a:r>
              <a:rPr lang="en-US" dirty="0" err="1" smtClean="0"/>
              <a:t>nur</a:t>
            </a:r>
            <a:r>
              <a:rPr lang="en-US" dirty="0" smtClean="0"/>
              <a:t> </a:t>
            </a:r>
            <a:r>
              <a:rPr lang="en-US" dirty="0" err="1" smtClean="0"/>
              <a:t>einer</a:t>
            </a:r>
            <a:r>
              <a:rPr lang="en-US" dirty="0" smtClean="0"/>
              <a:t> </a:t>
            </a:r>
            <a:r>
              <a:rPr lang="en-US" dirty="0" err="1" smtClean="0"/>
              <a:t>Instanz</a:t>
            </a:r>
            <a:r>
              <a:rPr lang="en-US" dirty="0" smtClean="0"/>
              <a:t>. In der </a:t>
            </a:r>
            <a:r>
              <a:rPr lang="en-US" dirty="0" err="1" smtClean="0"/>
              <a:t>Konto-Klasse</a:t>
            </a:r>
            <a:r>
              <a:rPr lang="en-US" dirty="0" smtClean="0"/>
              <a:t> </a:t>
            </a:r>
            <a:r>
              <a:rPr lang="en-US" dirty="0" err="1" smtClean="0"/>
              <a:t>gibt</a:t>
            </a:r>
            <a:r>
              <a:rPr lang="en-US" dirty="0" smtClean="0"/>
              <a:t> </a:t>
            </a:r>
            <a:r>
              <a:rPr lang="en-US" dirty="0" err="1" smtClean="0"/>
              <a:t>es</a:t>
            </a:r>
            <a:r>
              <a:rPr lang="en-US" dirty="0" smtClean="0"/>
              <a:t> </a:t>
            </a:r>
            <a:r>
              <a:rPr lang="en-US" dirty="0" err="1" smtClean="0"/>
              <a:t>einen</a:t>
            </a:r>
            <a:r>
              <a:rPr lang="en-US" dirty="0" smtClean="0"/>
              <a:t> </a:t>
            </a:r>
            <a:r>
              <a:rPr lang="en-US" dirty="0" err="1" smtClean="0"/>
              <a:t>Konstruktor</a:t>
            </a:r>
            <a:r>
              <a:rPr lang="en-US" dirty="0" smtClean="0"/>
              <a:t> der </a:t>
            </a:r>
            <a:r>
              <a:rPr lang="en-US" dirty="0" err="1" smtClean="0"/>
              <a:t>einen</a:t>
            </a:r>
            <a:r>
              <a:rPr lang="en-US" dirty="0" smtClean="0"/>
              <a:t> </a:t>
            </a:r>
            <a:r>
              <a:rPr lang="en-US" dirty="0" err="1" smtClean="0"/>
              <a:t>Startwert</a:t>
            </a:r>
            <a:r>
              <a:rPr lang="en-US" dirty="0" smtClean="0"/>
              <a:t> </a:t>
            </a:r>
            <a:r>
              <a:rPr lang="en-US" dirty="0" err="1" smtClean="0"/>
              <a:t>als</a:t>
            </a:r>
            <a:r>
              <a:rPr lang="en-US" dirty="0" smtClean="0"/>
              <a:t> Parameter hat.</a:t>
            </a:r>
          </a:p>
          <a:p>
            <a:pPr>
              <a:defRPr/>
            </a:pPr>
            <a:r>
              <a:rPr lang="en-US" dirty="0" err="1" smtClean="0"/>
              <a:t>Im</a:t>
            </a:r>
            <a:r>
              <a:rPr lang="en-US" dirty="0" smtClean="0"/>
              <a:t> </a:t>
            </a:r>
            <a:r>
              <a:rPr lang="en-US" dirty="0" err="1" smtClean="0"/>
              <a:t>Hauptprogramm</a:t>
            </a:r>
            <a:r>
              <a:rPr lang="en-US" dirty="0" smtClean="0"/>
              <a:t> </a:t>
            </a:r>
            <a:r>
              <a:rPr lang="en-US" dirty="0" err="1" smtClean="0"/>
              <a:t>werden</a:t>
            </a:r>
            <a:r>
              <a:rPr lang="en-US" dirty="0" smtClean="0"/>
              <a:t> </a:t>
            </a:r>
            <a:r>
              <a:rPr lang="en-US" dirty="0" err="1" smtClean="0"/>
              <a:t>zwei</a:t>
            </a:r>
            <a:r>
              <a:rPr lang="en-US" dirty="0" smtClean="0"/>
              <a:t> </a:t>
            </a:r>
            <a:r>
              <a:rPr lang="en-US" dirty="0" err="1" smtClean="0"/>
              <a:t>Konten</a:t>
            </a:r>
            <a:r>
              <a:rPr lang="en-US" dirty="0" smtClean="0"/>
              <a:t> </a:t>
            </a:r>
            <a:r>
              <a:rPr lang="en-US" dirty="0" err="1" smtClean="0"/>
              <a:t>jeweils</a:t>
            </a:r>
            <a:r>
              <a:rPr lang="en-US" dirty="0" smtClean="0"/>
              <a:t> </a:t>
            </a:r>
            <a:r>
              <a:rPr lang="en-US" dirty="0" err="1" smtClean="0"/>
              <a:t>mit</a:t>
            </a:r>
            <a:r>
              <a:rPr lang="en-US" dirty="0" smtClean="0"/>
              <a:t> </a:t>
            </a:r>
            <a:r>
              <a:rPr lang="en-US" dirty="0" err="1" smtClean="0"/>
              <a:t>Startwert</a:t>
            </a:r>
            <a:r>
              <a:rPr lang="en-US" dirty="0" smtClean="0"/>
              <a:t> 10.000 </a:t>
            </a:r>
            <a:r>
              <a:rPr lang="en-US" dirty="0" err="1" smtClean="0"/>
              <a:t>erzeugt</a:t>
            </a:r>
            <a:r>
              <a:rPr lang="en-US" dirty="0" smtClean="0"/>
              <a:t>. </a:t>
            </a:r>
            <a:r>
              <a:rPr lang="en-US" dirty="0" err="1" smtClean="0"/>
              <a:t>Danach</a:t>
            </a:r>
            <a:r>
              <a:rPr lang="en-US" dirty="0" smtClean="0"/>
              <a:t> </a:t>
            </a:r>
            <a:r>
              <a:rPr lang="en-US" dirty="0" err="1" smtClean="0"/>
              <a:t>werden</a:t>
            </a:r>
            <a:r>
              <a:rPr lang="en-US" dirty="0" smtClean="0"/>
              <a:t> </a:t>
            </a:r>
            <a:r>
              <a:rPr lang="en-US" dirty="0" err="1" smtClean="0"/>
              <a:t>zwei</a:t>
            </a:r>
            <a:r>
              <a:rPr lang="en-US" dirty="0" smtClean="0"/>
              <a:t> Tasks </a:t>
            </a:r>
            <a:r>
              <a:rPr lang="en-US" dirty="0" err="1" smtClean="0"/>
              <a:t>erzeugt</a:t>
            </a:r>
            <a:r>
              <a:rPr lang="en-US" dirty="0" smtClean="0"/>
              <a:t>. In </a:t>
            </a:r>
            <a:r>
              <a:rPr lang="en-US" dirty="0" err="1" smtClean="0"/>
              <a:t>dem</a:t>
            </a:r>
            <a:r>
              <a:rPr lang="en-US" dirty="0" smtClean="0"/>
              <a:t> Task t1 </a:t>
            </a:r>
            <a:r>
              <a:rPr lang="en-US" dirty="0" err="1" smtClean="0"/>
              <a:t>werden</a:t>
            </a:r>
            <a:r>
              <a:rPr lang="en-US" dirty="0" smtClean="0"/>
              <a:t> in </a:t>
            </a:r>
            <a:r>
              <a:rPr lang="en-US" dirty="0" err="1" smtClean="0"/>
              <a:t>einer</a:t>
            </a:r>
            <a:r>
              <a:rPr lang="en-US" dirty="0" smtClean="0"/>
              <a:t> </a:t>
            </a:r>
            <a:r>
              <a:rPr lang="en-US" dirty="0" err="1" smtClean="0"/>
              <a:t>Schleife</a:t>
            </a:r>
            <a:r>
              <a:rPr lang="en-US" dirty="0" smtClean="0"/>
              <a:t> 1000 mal der </a:t>
            </a:r>
            <a:r>
              <a:rPr lang="en-US" dirty="0" err="1" smtClean="0"/>
              <a:t>Betrag</a:t>
            </a:r>
            <a:r>
              <a:rPr lang="en-US" dirty="0" smtClean="0"/>
              <a:t> 1 von </a:t>
            </a:r>
            <a:r>
              <a:rPr lang="en-US" dirty="0" err="1" smtClean="0"/>
              <a:t>dem</a:t>
            </a:r>
            <a:r>
              <a:rPr lang="en-US" dirty="0" smtClean="0"/>
              <a:t> </a:t>
            </a:r>
            <a:r>
              <a:rPr lang="en-US" dirty="0" err="1" smtClean="0"/>
              <a:t>Konto</a:t>
            </a:r>
            <a:r>
              <a:rPr lang="en-US" dirty="0" smtClean="0"/>
              <a:t> k1 auf das </a:t>
            </a:r>
            <a:r>
              <a:rPr lang="en-US" dirty="0" err="1" smtClean="0"/>
              <a:t>Konto</a:t>
            </a:r>
            <a:r>
              <a:rPr lang="en-US" dirty="0" smtClean="0"/>
              <a:t> k2 </a:t>
            </a:r>
            <a:r>
              <a:rPr lang="en-US" dirty="0" err="1" smtClean="0"/>
              <a:t>überwiesen</a:t>
            </a:r>
            <a:r>
              <a:rPr lang="en-US" dirty="0" smtClean="0"/>
              <a:t>. In </a:t>
            </a:r>
            <a:r>
              <a:rPr lang="en-US" dirty="0" err="1" smtClean="0"/>
              <a:t>dem</a:t>
            </a:r>
            <a:r>
              <a:rPr lang="en-US" dirty="0" smtClean="0"/>
              <a:t> Task t2 </a:t>
            </a:r>
            <a:r>
              <a:rPr lang="en-US" dirty="0" err="1" smtClean="0"/>
              <a:t>sollen</a:t>
            </a:r>
            <a:r>
              <a:rPr lang="en-US" dirty="0" smtClean="0"/>
              <a:t> 1000 mal der </a:t>
            </a:r>
            <a:r>
              <a:rPr lang="en-US" dirty="0" err="1" smtClean="0"/>
              <a:t>Betrag</a:t>
            </a:r>
            <a:r>
              <a:rPr lang="en-US" dirty="0" smtClean="0"/>
              <a:t> von 1 in die </a:t>
            </a:r>
            <a:r>
              <a:rPr lang="en-US" dirty="0" err="1" smtClean="0"/>
              <a:t>andere</a:t>
            </a:r>
            <a:r>
              <a:rPr lang="en-US" dirty="0" smtClean="0"/>
              <a:t> </a:t>
            </a:r>
            <a:r>
              <a:rPr lang="en-US" dirty="0" err="1" smtClean="0"/>
              <a:t>Richtung</a:t>
            </a:r>
            <a:r>
              <a:rPr lang="en-US" dirty="0" smtClean="0"/>
              <a:t> </a:t>
            </a:r>
            <a:r>
              <a:rPr lang="en-US" dirty="0" err="1" smtClean="0"/>
              <a:t>überwiesen</a:t>
            </a:r>
            <a:r>
              <a:rPr lang="en-US" dirty="0" smtClean="0"/>
              <a:t> </a:t>
            </a:r>
            <a:r>
              <a:rPr lang="en-US" dirty="0" err="1" smtClean="0"/>
              <a:t>werden</a:t>
            </a:r>
            <a:r>
              <a:rPr lang="en-US" dirty="0" smtClean="0"/>
              <a:t>.</a:t>
            </a:r>
          </a:p>
          <a:p>
            <a:pPr>
              <a:defRPr/>
            </a:pPr>
            <a:r>
              <a:rPr lang="en-US" dirty="0" smtClean="0"/>
              <a:t>Die </a:t>
            </a:r>
            <a:r>
              <a:rPr lang="en-US" dirty="0" err="1" smtClean="0"/>
              <a:t>beiden</a:t>
            </a:r>
            <a:r>
              <a:rPr lang="en-US" dirty="0" smtClean="0"/>
              <a:t> Tasks </a:t>
            </a:r>
            <a:r>
              <a:rPr lang="en-US" dirty="0" err="1" smtClean="0"/>
              <a:t>werden</a:t>
            </a:r>
            <a:r>
              <a:rPr lang="en-US" dirty="0" smtClean="0"/>
              <a:t> </a:t>
            </a:r>
            <a:r>
              <a:rPr lang="en-US" dirty="0" err="1" smtClean="0"/>
              <a:t>gestartet</a:t>
            </a:r>
            <a:r>
              <a:rPr lang="en-US" dirty="0" smtClean="0"/>
              <a:t> und das </a:t>
            </a:r>
            <a:r>
              <a:rPr lang="en-US" dirty="0" err="1" smtClean="0"/>
              <a:t>Hauptprogramm</a:t>
            </a:r>
            <a:r>
              <a:rPr lang="en-US" dirty="0" smtClean="0"/>
              <a:t> </a:t>
            </a:r>
            <a:r>
              <a:rPr lang="en-US" dirty="0" err="1" smtClean="0"/>
              <a:t>wartet</a:t>
            </a:r>
            <a:r>
              <a:rPr lang="en-US" dirty="0" smtClean="0"/>
              <a:t> auf das </a:t>
            </a:r>
            <a:r>
              <a:rPr lang="en-US" dirty="0" err="1" smtClean="0"/>
              <a:t>Ende</a:t>
            </a:r>
            <a:r>
              <a:rPr lang="en-US" dirty="0" smtClean="0"/>
              <a:t> der Tasks. </a:t>
            </a:r>
            <a:r>
              <a:rPr lang="en-US" dirty="0" err="1" smtClean="0"/>
              <a:t>Danach</a:t>
            </a:r>
            <a:r>
              <a:rPr lang="en-US" dirty="0" smtClean="0"/>
              <a:t> </a:t>
            </a:r>
            <a:r>
              <a:rPr lang="en-US" dirty="0" err="1" smtClean="0"/>
              <a:t>werden</a:t>
            </a:r>
            <a:r>
              <a:rPr lang="en-US" dirty="0" smtClean="0"/>
              <a:t> die </a:t>
            </a:r>
            <a:r>
              <a:rPr lang="en-US" dirty="0" err="1" smtClean="0"/>
              <a:t>Kontostände</a:t>
            </a:r>
            <a:r>
              <a:rPr lang="en-US" dirty="0" smtClean="0"/>
              <a:t> </a:t>
            </a:r>
            <a:r>
              <a:rPr lang="en-US" dirty="0" err="1" smtClean="0"/>
              <a:t>ausgegeben</a:t>
            </a: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spTree>
    <p:extLst>
      <p:ext uri="{BB962C8B-B14F-4D97-AF65-F5344CB8AC3E}">
        <p14:creationId xmlns:p14="http://schemas.microsoft.com/office/powerpoint/2010/main" val="2538145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 (2)</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Die </a:t>
            </a:r>
            <a:r>
              <a:rPr lang="en-US" dirty="0" err="1" smtClean="0"/>
              <a:t>Klasse</a:t>
            </a:r>
            <a:r>
              <a:rPr lang="en-US" dirty="0" smtClean="0"/>
              <a:t> </a:t>
            </a:r>
            <a:r>
              <a:rPr lang="en-US" dirty="0" err="1" smtClean="0"/>
              <a:t>Konto</a:t>
            </a: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2" name="Grafik 1"/>
          <p:cNvPicPr>
            <a:picLocks noChangeAspect="1"/>
          </p:cNvPicPr>
          <p:nvPr/>
        </p:nvPicPr>
        <p:blipFill>
          <a:blip r:embed="rId2"/>
          <a:stretch>
            <a:fillRect/>
          </a:stretch>
        </p:blipFill>
        <p:spPr>
          <a:xfrm>
            <a:off x="990350" y="2447774"/>
            <a:ext cx="5649327" cy="4167711"/>
          </a:xfrm>
          <a:prstGeom prst="rect">
            <a:avLst/>
          </a:prstGeom>
        </p:spPr>
      </p:pic>
    </p:spTree>
    <p:extLst>
      <p:ext uri="{BB962C8B-B14F-4D97-AF65-F5344CB8AC3E}">
        <p14:creationId xmlns:p14="http://schemas.microsoft.com/office/powerpoint/2010/main" val="1620077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 (3)</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Das </a:t>
            </a:r>
            <a:r>
              <a:rPr lang="en-US" dirty="0" err="1" smtClean="0"/>
              <a:t>Hauptprogramm</a:t>
            </a: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2" name="Grafik 1"/>
          <p:cNvPicPr>
            <a:picLocks noChangeAspect="1"/>
          </p:cNvPicPr>
          <p:nvPr/>
        </p:nvPicPr>
        <p:blipFill>
          <a:blip r:embed="rId2"/>
          <a:stretch>
            <a:fillRect/>
          </a:stretch>
        </p:blipFill>
        <p:spPr>
          <a:xfrm>
            <a:off x="1006171" y="2344737"/>
            <a:ext cx="5497996" cy="4123497"/>
          </a:xfrm>
          <a:prstGeom prst="rect">
            <a:avLst/>
          </a:prstGeom>
        </p:spPr>
      </p:pic>
    </p:spTree>
    <p:extLst>
      <p:ext uri="{BB962C8B-B14F-4D97-AF65-F5344CB8AC3E}">
        <p14:creationId xmlns:p14="http://schemas.microsoft.com/office/powerpoint/2010/main" val="1687166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 (4)</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Wenn</a:t>
            </a:r>
            <a:r>
              <a:rPr lang="en-US" dirty="0" smtClean="0"/>
              <a:t> man den Code </a:t>
            </a:r>
            <a:r>
              <a:rPr lang="en-US" dirty="0" err="1" smtClean="0"/>
              <a:t>betrachtet</a:t>
            </a:r>
            <a:r>
              <a:rPr lang="en-US" dirty="0" smtClean="0"/>
              <a:t> </a:t>
            </a:r>
            <a:r>
              <a:rPr lang="en-US" dirty="0" err="1" smtClean="0"/>
              <a:t>sollte</a:t>
            </a:r>
            <a:r>
              <a:rPr lang="en-US" dirty="0" smtClean="0"/>
              <a:t> man </a:t>
            </a:r>
            <a:r>
              <a:rPr lang="en-US" dirty="0" err="1" smtClean="0"/>
              <a:t>bei</a:t>
            </a:r>
            <a:r>
              <a:rPr lang="en-US" dirty="0" smtClean="0"/>
              <a:t> </a:t>
            </a:r>
            <a:r>
              <a:rPr lang="en-US" dirty="0" err="1" smtClean="0"/>
              <a:t>einer</a:t>
            </a:r>
            <a:r>
              <a:rPr lang="en-US" dirty="0" smtClean="0"/>
              <a:t> </a:t>
            </a:r>
            <a:r>
              <a:rPr lang="en-US" dirty="0" err="1" smtClean="0"/>
              <a:t>fehlerlosen</a:t>
            </a:r>
            <a:r>
              <a:rPr lang="en-US" dirty="0" smtClean="0"/>
              <a:t> </a:t>
            </a:r>
            <a:r>
              <a:rPr lang="en-US" dirty="0" err="1" smtClean="0"/>
              <a:t>Ausführung</a:t>
            </a:r>
            <a:r>
              <a:rPr lang="en-US" dirty="0" smtClean="0"/>
              <a:t> </a:t>
            </a:r>
            <a:r>
              <a:rPr lang="en-US" dirty="0" err="1" smtClean="0"/>
              <a:t>erwarten</a:t>
            </a:r>
            <a:r>
              <a:rPr lang="en-US" dirty="0" smtClean="0"/>
              <a:t>, </a:t>
            </a:r>
            <a:r>
              <a:rPr lang="en-US" dirty="0" err="1" smtClean="0"/>
              <a:t>dass</a:t>
            </a:r>
            <a:r>
              <a:rPr lang="en-US" dirty="0" smtClean="0"/>
              <a:t> am </a:t>
            </a:r>
            <a:r>
              <a:rPr lang="en-US" dirty="0" err="1" smtClean="0"/>
              <a:t>Ende</a:t>
            </a:r>
            <a:r>
              <a:rPr lang="en-US" dirty="0" smtClean="0"/>
              <a:t> </a:t>
            </a:r>
            <a:r>
              <a:rPr lang="en-US" dirty="0" err="1" smtClean="0"/>
              <a:t>wieder</a:t>
            </a:r>
            <a:r>
              <a:rPr lang="en-US" dirty="0" smtClean="0"/>
              <a:t> die </a:t>
            </a:r>
            <a:r>
              <a:rPr lang="en-US" dirty="0" err="1" smtClean="0"/>
              <a:t>Startwerte</a:t>
            </a:r>
            <a:r>
              <a:rPr lang="en-US" dirty="0" smtClean="0"/>
              <a:t> </a:t>
            </a:r>
            <a:r>
              <a:rPr lang="en-US" dirty="0" err="1" smtClean="0"/>
              <a:t>ausgegeben</a:t>
            </a:r>
            <a:r>
              <a:rPr lang="en-US" dirty="0" smtClean="0"/>
              <a:t> </a:t>
            </a:r>
            <a:r>
              <a:rPr lang="en-US" dirty="0" err="1" smtClean="0"/>
              <a:t>werden</a:t>
            </a:r>
            <a:r>
              <a:rPr lang="en-US" dirty="0" smtClean="0"/>
              <a:t> da </a:t>
            </a:r>
            <a:r>
              <a:rPr lang="en-US" dirty="0" err="1" smtClean="0"/>
              <a:t>alle</a:t>
            </a:r>
            <a:r>
              <a:rPr lang="en-US" dirty="0" smtClean="0"/>
              <a:t> </a:t>
            </a:r>
            <a:r>
              <a:rPr lang="en-US" dirty="0" err="1" smtClean="0"/>
              <a:t>Kontoaktivitäten</a:t>
            </a:r>
            <a:r>
              <a:rPr lang="en-US" dirty="0" smtClean="0"/>
              <a:t> </a:t>
            </a:r>
            <a:r>
              <a:rPr lang="en-US" dirty="0" err="1" smtClean="0"/>
              <a:t>sich</a:t>
            </a:r>
            <a:r>
              <a:rPr lang="en-US" dirty="0" smtClean="0"/>
              <a:t> </a:t>
            </a:r>
            <a:r>
              <a:rPr lang="en-US" dirty="0" err="1" smtClean="0"/>
              <a:t>ausgleichen</a:t>
            </a:r>
            <a:r>
              <a:rPr lang="en-US" dirty="0" smtClean="0"/>
              <a:t>. </a:t>
            </a:r>
            <a:r>
              <a:rPr lang="en-US" dirty="0" err="1" smtClean="0"/>
              <a:t>Dass</a:t>
            </a:r>
            <a:r>
              <a:rPr lang="en-US" dirty="0" smtClean="0"/>
              <a:t> dies </a:t>
            </a:r>
            <a:r>
              <a:rPr lang="en-US" dirty="0" err="1" smtClean="0"/>
              <a:t>nicht</a:t>
            </a:r>
            <a:r>
              <a:rPr lang="en-US" dirty="0" smtClean="0"/>
              <a:t> der Fall sein </a:t>
            </a:r>
            <a:r>
              <a:rPr lang="en-US" dirty="0" err="1" smtClean="0"/>
              <a:t>wird</a:t>
            </a:r>
            <a:r>
              <a:rPr lang="en-US" dirty="0" smtClean="0"/>
              <a:t> </a:t>
            </a:r>
            <a:r>
              <a:rPr lang="en-US" dirty="0" err="1" smtClean="0"/>
              <a:t>kann</a:t>
            </a:r>
            <a:r>
              <a:rPr lang="en-US" dirty="0" smtClean="0"/>
              <a:t> man </a:t>
            </a:r>
            <a:r>
              <a:rPr lang="en-US" dirty="0" err="1" smtClean="0"/>
              <a:t>sich</a:t>
            </a:r>
            <a:r>
              <a:rPr lang="en-US" dirty="0" smtClean="0"/>
              <a:t> </a:t>
            </a:r>
            <a:r>
              <a:rPr lang="en-US" dirty="0" err="1" smtClean="0"/>
              <a:t>sicher</a:t>
            </a:r>
            <a:r>
              <a:rPr lang="en-US" dirty="0" smtClean="0"/>
              <a:t> </a:t>
            </a:r>
            <a:r>
              <a:rPr lang="en-US" dirty="0" err="1" smtClean="0"/>
              <a:t>denken</a:t>
            </a:r>
            <a:r>
              <a:rPr lang="en-US" dirty="0" smtClean="0"/>
              <a:t>. </a:t>
            </a:r>
            <a:r>
              <a:rPr lang="en-US" dirty="0" err="1" smtClean="0"/>
              <a:t>Siehe</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smtClean="0"/>
              <a:t>Man </a:t>
            </a:r>
            <a:r>
              <a:rPr lang="en-US" dirty="0" err="1" smtClean="0"/>
              <a:t>bekommt</a:t>
            </a:r>
            <a:r>
              <a:rPr lang="en-US" dirty="0" smtClean="0"/>
              <a:t> </a:t>
            </a:r>
            <a:r>
              <a:rPr lang="en-US" dirty="0" err="1" smtClean="0"/>
              <a:t>immer</a:t>
            </a:r>
            <a:r>
              <a:rPr lang="en-US" dirty="0" smtClean="0"/>
              <a:t> </a:t>
            </a:r>
            <a:r>
              <a:rPr lang="en-US" dirty="0" err="1" smtClean="0"/>
              <a:t>wieder</a:t>
            </a:r>
            <a:r>
              <a:rPr lang="en-US" dirty="0" smtClean="0"/>
              <a:t> </a:t>
            </a:r>
            <a:r>
              <a:rPr lang="en-US" dirty="0" err="1" smtClean="0"/>
              <a:t>andere</a:t>
            </a:r>
            <a:r>
              <a:rPr lang="en-US" dirty="0" smtClean="0"/>
              <a:t> </a:t>
            </a:r>
            <a:r>
              <a:rPr lang="en-US" dirty="0" err="1" smtClean="0"/>
              <a:t>falsche</a:t>
            </a:r>
            <a:r>
              <a:rPr lang="en-US" dirty="0" smtClean="0"/>
              <a:t> </a:t>
            </a:r>
            <a:r>
              <a:rPr lang="en-US" dirty="0" err="1" smtClean="0"/>
              <a:t>Ergebnisse</a:t>
            </a:r>
            <a:r>
              <a:rPr lang="en-US" dirty="0" smtClean="0"/>
              <a:t> </a:t>
            </a:r>
            <a:r>
              <a:rPr lang="en-US" dirty="0" err="1" smtClean="0"/>
              <a:t>wenn</a:t>
            </a:r>
            <a:r>
              <a:rPr lang="en-US" dirty="0" smtClean="0"/>
              <a:t> die </a:t>
            </a:r>
            <a:r>
              <a:rPr lang="en-US" dirty="0" err="1" smtClean="0"/>
              <a:t>Programmausführung</a:t>
            </a:r>
            <a:r>
              <a:rPr lang="en-US" dirty="0" smtClean="0"/>
              <a:t> </a:t>
            </a:r>
            <a:r>
              <a:rPr lang="en-US" dirty="0" err="1" smtClean="0"/>
              <a:t>mehrmals</a:t>
            </a:r>
            <a:r>
              <a:rPr lang="en-US" dirty="0" smtClean="0"/>
              <a:t> </a:t>
            </a:r>
            <a:r>
              <a:rPr lang="en-US" dirty="0" err="1" smtClean="0"/>
              <a:t>wiederholt</a:t>
            </a:r>
            <a:r>
              <a:rPr lang="en-US" dirty="0" smtClean="0"/>
              <a:t> </a:t>
            </a:r>
            <a:r>
              <a:rPr lang="en-US" dirty="0" err="1" smtClean="0"/>
              <a:t>wird</a:t>
            </a:r>
            <a:r>
              <a:rPr lang="en-US" dirty="0" smtClean="0"/>
              <a:t>.</a:t>
            </a:r>
          </a:p>
          <a:p>
            <a:pPr>
              <a:defRPr/>
            </a:pPr>
            <a:r>
              <a:rPr lang="en-US" dirty="0" smtClean="0"/>
              <a:t>Die </a:t>
            </a:r>
            <a:r>
              <a:rPr lang="en-US" dirty="0" err="1" smtClean="0"/>
              <a:t>Ursache</a:t>
            </a:r>
            <a:r>
              <a:rPr lang="en-US" dirty="0" smtClean="0"/>
              <a:t> </a:t>
            </a:r>
            <a:r>
              <a:rPr lang="en-US" dirty="0" err="1" smtClean="0"/>
              <a:t>ist</a:t>
            </a:r>
            <a:r>
              <a:rPr lang="en-US" dirty="0" smtClean="0"/>
              <a:t> </a:t>
            </a:r>
            <a:r>
              <a:rPr lang="en-US" dirty="0" err="1" smtClean="0"/>
              <a:t>wieder</a:t>
            </a:r>
            <a:r>
              <a:rPr lang="en-US" dirty="0" smtClean="0"/>
              <a:t> </a:t>
            </a:r>
            <a:r>
              <a:rPr lang="en-US" dirty="0" err="1" smtClean="0"/>
              <a:t>ein</a:t>
            </a:r>
            <a:endParaRPr lang="en-US" dirty="0" smtClean="0"/>
          </a:p>
          <a:p>
            <a:pPr>
              <a:defRPr/>
            </a:pPr>
            <a:r>
              <a:rPr lang="en-US" dirty="0" err="1" smtClean="0"/>
              <a:t>Es</a:t>
            </a:r>
            <a:r>
              <a:rPr lang="en-US" dirty="0" smtClean="0"/>
              <a:t> </a:t>
            </a:r>
            <a:r>
              <a:rPr lang="en-US" dirty="0" err="1" smtClean="0"/>
              <a:t>gibt</a:t>
            </a:r>
            <a:r>
              <a:rPr lang="en-US" dirty="0" smtClean="0"/>
              <a:t> </a:t>
            </a:r>
            <a:r>
              <a:rPr lang="en-US" dirty="0" err="1" smtClean="0"/>
              <a:t>jetzt</a:t>
            </a:r>
            <a:r>
              <a:rPr lang="en-US" dirty="0" smtClean="0"/>
              <a:t> </a:t>
            </a:r>
            <a:r>
              <a:rPr lang="en-US" dirty="0" err="1" smtClean="0"/>
              <a:t>verschiedene</a:t>
            </a:r>
            <a:r>
              <a:rPr lang="en-US" dirty="0" smtClean="0"/>
              <a:t> </a:t>
            </a:r>
            <a:r>
              <a:rPr lang="en-US" dirty="0" err="1" smtClean="0"/>
              <a:t>Möglichkeiten</a:t>
            </a:r>
            <a:r>
              <a:rPr lang="en-US" dirty="0" smtClean="0"/>
              <a:t> das Problem </a:t>
            </a:r>
            <a:r>
              <a:rPr lang="en-US" dirty="0" err="1" smtClean="0"/>
              <a:t>mit</a:t>
            </a:r>
            <a:r>
              <a:rPr lang="en-US" dirty="0" smtClean="0"/>
              <a:t> </a:t>
            </a:r>
            <a:r>
              <a:rPr lang="en-US" dirty="0" err="1" smtClean="0"/>
              <a:t>einem</a:t>
            </a:r>
            <a:r>
              <a:rPr lang="en-US" dirty="0" smtClean="0"/>
              <a:t> “Monitor” </a:t>
            </a:r>
            <a:r>
              <a:rPr lang="en-US" dirty="0" err="1" smtClean="0"/>
              <a:t>zu</a:t>
            </a:r>
            <a:r>
              <a:rPr lang="en-US" dirty="0" smtClean="0"/>
              <a:t> </a:t>
            </a:r>
            <a:r>
              <a:rPr lang="en-US" dirty="0" err="1" smtClean="0"/>
              <a:t>verhindern</a:t>
            </a:r>
            <a:r>
              <a:rPr lang="en-US" dirty="0" smtClean="0"/>
              <a:t>.</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3" name="Grafik 2"/>
          <p:cNvPicPr>
            <a:picLocks noChangeAspect="1"/>
          </p:cNvPicPr>
          <p:nvPr/>
        </p:nvPicPr>
        <p:blipFill>
          <a:blip r:embed="rId2"/>
          <a:stretch>
            <a:fillRect/>
          </a:stretch>
        </p:blipFill>
        <p:spPr>
          <a:xfrm>
            <a:off x="1038846" y="3052927"/>
            <a:ext cx="2295525" cy="942975"/>
          </a:xfrm>
          <a:prstGeom prst="rect">
            <a:avLst/>
          </a:prstGeom>
        </p:spPr>
      </p:pic>
    </p:spTree>
    <p:extLst>
      <p:ext uri="{BB962C8B-B14F-4D97-AF65-F5344CB8AC3E}">
        <p14:creationId xmlns:p14="http://schemas.microsoft.com/office/powerpoint/2010/main" val="235445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smtClean="0"/>
              <a:t>Definition von Wikipedia</a:t>
            </a:r>
            <a:endParaRPr lang="en-US"/>
          </a:p>
        </p:txBody>
      </p:sp>
      <p:sp>
        <p:nvSpPr>
          <p:cNvPr id="10" name="Inhaltsplatzhalter 9"/>
          <p:cNvSpPr>
            <a:spLocks noGrp="1"/>
          </p:cNvSpPr>
          <p:nvPr>
            <p:ph sz="half" idx="2"/>
          </p:nvPr>
        </p:nvSpPr>
        <p:spPr>
          <a:xfrm>
            <a:off x="771525" y="1931988"/>
            <a:ext cx="7956550" cy="4319587"/>
          </a:xfrm>
        </p:spPr>
        <p:txBody>
          <a:bodyPr/>
          <a:lstStyle/>
          <a:p>
            <a:pPr>
              <a:defRPr/>
            </a:pPr>
            <a:r>
              <a:rPr lang="de-DE" dirty="0"/>
              <a:t>Der Begriff </a:t>
            </a:r>
            <a:r>
              <a:rPr lang="de-DE" b="1" dirty="0"/>
              <a:t>Multitasking</a:t>
            </a:r>
            <a:r>
              <a:rPr lang="de-DE" dirty="0"/>
              <a:t> [</a:t>
            </a:r>
            <a:r>
              <a:rPr lang="de-DE" dirty="0">
                <a:hlinkClick r:id="rId2" tooltip="Liste der IPA-Zeichen"/>
              </a:rPr>
              <a:t>ˌ</a:t>
            </a:r>
            <a:r>
              <a:rPr lang="de-DE" dirty="0" err="1">
                <a:hlinkClick r:id="rId2" tooltip="Liste der IPA-Zeichen"/>
              </a:rPr>
              <a:t>mʌltiˈtɑːskɪŋ</a:t>
            </a:r>
            <a:r>
              <a:rPr lang="de-DE" dirty="0"/>
              <a:t>] (</a:t>
            </a:r>
            <a:r>
              <a:rPr lang="de-DE" dirty="0">
                <a:hlinkClick r:id="rId3" tooltip="Englische Sprache"/>
              </a:rPr>
              <a:t>engl.</a:t>
            </a:r>
            <a:r>
              <a:rPr lang="de-DE" dirty="0"/>
              <a:t>) bzw. </a:t>
            </a:r>
            <a:r>
              <a:rPr lang="de-DE" b="1" dirty="0"/>
              <a:t>Mehrprozessbetrieb</a:t>
            </a:r>
            <a:r>
              <a:rPr lang="de-DE" dirty="0"/>
              <a:t> bezeichnet die Fähigkeit eines </a:t>
            </a:r>
            <a:r>
              <a:rPr lang="de-DE" dirty="0">
                <a:hlinkClick r:id="rId4" tooltip="Betriebssystem"/>
              </a:rPr>
              <a:t>Betriebssystems</a:t>
            </a:r>
            <a:r>
              <a:rPr lang="de-DE" dirty="0"/>
              <a:t>, mehrere Aufgaben (</a:t>
            </a:r>
            <a:r>
              <a:rPr lang="de-DE" dirty="0">
                <a:hlinkClick r:id="rId5" tooltip="Task"/>
              </a:rPr>
              <a:t>Tasks</a:t>
            </a:r>
            <a:r>
              <a:rPr lang="de-DE" dirty="0"/>
              <a:t>) (quasi-)</a:t>
            </a:r>
            <a:r>
              <a:rPr lang="de-DE" dirty="0">
                <a:hlinkClick r:id="rId6" tooltip="Nebenläufigkeit"/>
              </a:rPr>
              <a:t>nebenläufig</a:t>
            </a:r>
            <a:r>
              <a:rPr lang="de-DE" dirty="0"/>
              <a:t> auszuführen. Im Allgemeinen bietet der </a:t>
            </a:r>
            <a:r>
              <a:rPr lang="de-DE" dirty="0">
                <a:hlinkClick r:id="rId7" tooltip="Prozessor"/>
              </a:rPr>
              <a:t>Prozessor</a:t>
            </a:r>
            <a:r>
              <a:rPr lang="de-DE" dirty="0"/>
              <a:t> hierzu auch unterstützende </a:t>
            </a:r>
            <a:r>
              <a:rPr lang="de-DE" dirty="0">
                <a:hlinkClick r:id="rId8" tooltip="Hardware"/>
              </a:rPr>
              <a:t>Hardware</a:t>
            </a:r>
            <a:r>
              <a:rPr lang="de-DE" dirty="0"/>
              <a:t>-Strukturen. Die verschiedenen </a:t>
            </a:r>
            <a:r>
              <a:rPr lang="de-DE" dirty="0">
                <a:hlinkClick r:id="rId9" tooltip="Prozess (Informatik)"/>
              </a:rPr>
              <a:t>Prozesse</a:t>
            </a:r>
            <a:r>
              <a:rPr lang="de-DE" dirty="0"/>
              <a:t> werden in so kurzen Abständen immer abwechselnd aktiviert, dass der Eindruck der Gleichzeitigkeit entsteht. Multitasking ist somit ein Synonym für </a:t>
            </a:r>
            <a:r>
              <a:rPr lang="de-DE" i="1" dirty="0"/>
              <a:t>Zeit-</a:t>
            </a:r>
            <a:r>
              <a:rPr lang="de-DE" i="1" dirty="0">
                <a:hlinkClick r:id="rId10" tooltip="Multiplexverfahren"/>
              </a:rPr>
              <a:t>Multiplexverfahren</a:t>
            </a:r>
            <a:r>
              <a:rPr lang="de-DE" dirty="0"/>
              <a:t>. Besitzt ein Computer mehrere CPU-Kerne, so dass er mehrere Aufgaben </a:t>
            </a:r>
            <a:r>
              <a:rPr lang="de-DE" i="1" dirty="0"/>
              <a:t>echt-gleichzeitig</a:t>
            </a:r>
            <a:r>
              <a:rPr lang="de-DE" dirty="0"/>
              <a:t> ausführen kann, so spricht man von </a:t>
            </a:r>
            <a:r>
              <a:rPr lang="de-DE" dirty="0" err="1">
                <a:hlinkClick r:id="rId11" tooltip="Mehrprozessorsystem"/>
              </a:rPr>
              <a:t>Multiprocessing</a:t>
            </a:r>
            <a:r>
              <a:rPr lang="de-DE" dirty="0"/>
              <a:t>. In modernen Computern werden beide Verfahren kombiniert eingesetzt.</a:t>
            </a: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smtClean="0"/>
              <a:t>1	Multithreading</a:t>
            </a:r>
          </a:p>
        </p:txBody>
      </p:sp>
    </p:spTree>
    <p:extLst>
      <p:ext uri="{BB962C8B-B14F-4D97-AF65-F5344CB8AC3E}">
        <p14:creationId xmlns:p14="http://schemas.microsoft.com/office/powerpoint/2010/main" val="1046156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 (5)</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In </a:t>
            </a:r>
            <a:r>
              <a:rPr lang="en-US" dirty="0" err="1" smtClean="0"/>
              <a:t>dem</a:t>
            </a:r>
            <a:r>
              <a:rPr lang="en-US" dirty="0" smtClean="0"/>
              <a:t> </a:t>
            </a:r>
            <a:r>
              <a:rPr lang="en-US" dirty="0" err="1" smtClean="0"/>
              <a:t>Namensraum</a:t>
            </a:r>
            <a:r>
              <a:rPr lang="en-US" dirty="0" smtClean="0"/>
              <a:t> </a:t>
            </a:r>
            <a:r>
              <a:rPr lang="en-US" dirty="0" err="1" smtClean="0"/>
              <a:t>System.Threading</a:t>
            </a:r>
            <a:r>
              <a:rPr lang="en-US" dirty="0" smtClean="0"/>
              <a:t> </a:t>
            </a:r>
            <a:r>
              <a:rPr lang="en-US" dirty="0" err="1" smtClean="0"/>
              <a:t>gibt</a:t>
            </a:r>
            <a:r>
              <a:rPr lang="en-US" dirty="0" smtClean="0"/>
              <a:t> </a:t>
            </a:r>
            <a:r>
              <a:rPr lang="en-US" dirty="0" err="1" smtClean="0"/>
              <a:t>es</a:t>
            </a:r>
            <a:r>
              <a:rPr lang="en-US" dirty="0" smtClean="0"/>
              <a:t> die Monitor-</a:t>
            </a:r>
            <a:r>
              <a:rPr lang="en-US" dirty="0" err="1" smtClean="0"/>
              <a:t>Klasse</a:t>
            </a:r>
            <a:r>
              <a:rPr lang="en-US" dirty="0" smtClean="0"/>
              <a:t>. </a:t>
            </a:r>
            <a:r>
              <a:rPr lang="en-US" dirty="0" err="1" smtClean="0"/>
              <a:t>Sie</a:t>
            </a:r>
            <a:r>
              <a:rPr lang="en-US" dirty="0" smtClean="0"/>
              <a:t> </a:t>
            </a:r>
            <a:r>
              <a:rPr lang="en-US" dirty="0" err="1" smtClean="0"/>
              <a:t>ist</a:t>
            </a:r>
            <a:r>
              <a:rPr lang="en-US" dirty="0" smtClean="0"/>
              <a:t> </a:t>
            </a:r>
            <a:r>
              <a:rPr lang="en-US" dirty="0" err="1" smtClean="0"/>
              <a:t>relativ</a:t>
            </a:r>
            <a:r>
              <a:rPr lang="en-US" dirty="0" smtClean="0"/>
              <a:t> </a:t>
            </a:r>
            <a:r>
              <a:rPr lang="en-US" dirty="0" err="1" smtClean="0"/>
              <a:t>simpel</a:t>
            </a:r>
            <a:r>
              <a:rPr lang="en-US" dirty="0" smtClean="0"/>
              <a:t> </a:t>
            </a:r>
            <a:r>
              <a:rPr lang="en-US" dirty="0" err="1" smtClean="0"/>
              <a:t>zu</a:t>
            </a:r>
            <a:r>
              <a:rPr lang="en-US" dirty="0" smtClean="0"/>
              <a:t> </a:t>
            </a:r>
            <a:r>
              <a:rPr lang="en-US" dirty="0" err="1" smtClean="0"/>
              <a:t>verwenden</a:t>
            </a:r>
            <a:r>
              <a:rPr lang="en-US" dirty="0" smtClean="0"/>
              <a:t>. Der </a:t>
            </a:r>
            <a:r>
              <a:rPr lang="en-US" dirty="0" err="1" smtClean="0"/>
              <a:t>kritische</a:t>
            </a:r>
            <a:r>
              <a:rPr lang="en-US" dirty="0" smtClean="0"/>
              <a:t> </a:t>
            </a:r>
            <a:r>
              <a:rPr lang="en-US" dirty="0" err="1" smtClean="0"/>
              <a:t>Codebereich</a:t>
            </a:r>
            <a:r>
              <a:rPr lang="en-US" dirty="0" smtClean="0"/>
              <a:t> muss </a:t>
            </a:r>
            <a:r>
              <a:rPr lang="en-US" dirty="0" err="1" smtClean="0"/>
              <a:t>einfach</a:t>
            </a:r>
            <a:r>
              <a:rPr lang="en-US" dirty="0" smtClean="0"/>
              <a:t> </a:t>
            </a:r>
            <a:r>
              <a:rPr lang="en-US" dirty="0" err="1" smtClean="0"/>
              <a:t>mit</a:t>
            </a:r>
            <a:r>
              <a:rPr lang="en-US" dirty="0" smtClean="0"/>
              <a:t> </a:t>
            </a:r>
            <a:r>
              <a:rPr lang="en-US" dirty="0" err="1" smtClean="0"/>
              <a:t>Monitor.Enter</a:t>
            </a:r>
            <a:r>
              <a:rPr lang="en-US" dirty="0" smtClean="0"/>
              <a:t>(object) und </a:t>
            </a:r>
            <a:r>
              <a:rPr lang="en-US" dirty="0" err="1" smtClean="0"/>
              <a:t>Monitor.Exit</a:t>
            </a:r>
            <a:r>
              <a:rPr lang="en-US" dirty="0" smtClean="0"/>
              <a:t>(object) </a:t>
            </a:r>
            <a:r>
              <a:rPr lang="en-US" dirty="0" err="1" smtClean="0"/>
              <a:t>umschlossen</a:t>
            </a:r>
            <a:r>
              <a:rPr lang="en-US" dirty="0" smtClean="0"/>
              <a:t> </a:t>
            </a:r>
            <a:r>
              <a:rPr lang="en-US" dirty="0" err="1" smtClean="0"/>
              <a:t>werden</a:t>
            </a:r>
            <a:r>
              <a:rPr lang="en-US" dirty="0" smtClean="0"/>
              <a:t>. </a:t>
            </a:r>
            <a:r>
              <a:rPr lang="en-US" dirty="0" err="1" smtClean="0"/>
              <a:t>Als</a:t>
            </a:r>
            <a:r>
              <a:rPr lang="en-US" dirty="0" smtClean="0"/>
              <a:t> object </a:t>
            </a:r>
            <a:r>
              <a:rPr lang="en-US" dirty="0" err="1" smtClean="0"/>
              <a:t>ist</a:t>
            </a:r>
            <a:r>
              <a:rPr lang="en-US" dirty="0" smtClean="0"/>
              <a:t> </a:t>
            </a:r>
            <a:r>
              <a:rPr lang="en-US" dirty="0" err="1" smtClean="0"/>
              <a:t>hier</a:t>
            </a:r>
            <a:r>
              <a:rPr lang="en-US" dirty="0" smtClean="0"/>
              <a:t> die </a:t>
            </a:r>
            <a:r>
              <a:rPr lang="en-US" dirty="0" err="1" smtClean="0"/>
              <a:t>Instanz</a:t>
            </a:r>
            <a:r>
              <a:rPr lang="en-US" dirty="0" smtClean="0"/>
              <a:t> </a:t>
            </a:r>
            <a:r>
              <a:rPr lang="en-US" dirty="0" err="1" smtClean="0"/>
              <a:t>oder</a:t>
            </a:r>
            <a:r>
              <a:rPr lang="en-US" dirty="0" smtClean="0"/>
              <a:t> </a:t>
            </a:r>
            <a:r>
              <a:rPr lang="en-US" dirty="0" err="1" smtClean="0"/>
              <a:t>Klasse</a:t>
            </a:r>
            <a:r>
              <a:rPr lang="en-US" dirty="0" smtClean="0"/>
              <a:t> </a:t>
            </a:r>
            <a:r>
              <a:rPr lang="en-US" dirty="0" err="1" smtClean="0"/>
              <a:t>anzugeben</a:t>
            </a:r>
            <a:r>
              <a:rPr lang="en-US" dirty="0" smtClean="0"/>
              <a:t>, </a:t>
            </a:r>
            <a:r>
              <a:rPr lang="en-US" dirty="0" err="1" smtClean="0"/>
              <a:t>deren</a:t>
            </a:r>
            <a:r>
              <a:rPr lang="en-US" dirty="0" smtClean="0"/>
              <a:t> </a:t>
            </a:r>
            <a:r>
              <a:rPr lang="en-US" dirty="0" err="1" smtClean="0"/>
              <a:t>Zugriffe</a:t>
            </a:r>
            <a:r>
              <a:rPr lang="en-US" dirty="0" smtClean="0"/>
              <a:t> </a:t>
            </a:r>
            <a:r>
              <a:rPr lang="en-US" dirty="0" err="1" smtClean="0"/>
              <a:t>serialisiert</a:t>
            </a:r>
            <a:r>
              <a:rPr lang="en-US" dirty="0" smtClean="0"/>
              <a:t> </a:t>
            </a:r>
            <a:r>
              <a:rPr lang="en-US" dirty="0" err="1" smtClean="0"/>
              <a:t>werden</a:t>
            </a:r>
            <a:r>
              <a:rPr lang="en-US" dirty="0" smtClean="0"/>
              <a:t> </a:t>
            </a:r>
            <a:r>
              <a:rPr lang="en-US" dirty="0" err="1" smtClean="0"/>
              <a:t>sollen</a:t>
            </a:r>
            <a:r>
              <a:rPr lang="en-US" dirty="0" smtClean="0"/>
              <a:t>.</a:t>
            </a:r>
          </a:p>
          <a:p>
            <a:pPr>
              <a:defRPr/>
            </a:pPr>
            <a:r>
              <a:rPr lang="en-US" dirty="0" smtClean="0"/>
              <a:t>In </a:t>
            </a:r>
            <a:r>
              <a:rPr lang="en-US" dirty="0" err="1" smtClean="0"/>
              <a:t>unserem</a:t>
            </a:r>
            <a:r>
              <a:rPr lang="en-US" dirty="0" smtClean="0"/>
              <a:t> </a:t>
            </a:r>
            <a:r>
              <a:rPr lang="en-US" dirty="0" err="1" smtClean="0"/>
              <a:t>Beispiel</a:t>
            </a:r>
            <a:r>
              <a:rPr lang="en-US" dirty="0" smtClean="0"/>
              <a:t> </a:t>
            </a:r>
            <a:r>
              <a:rPr lang="en-US" dirty="0" err="1" smtClean="0"/>
              <a:t>könnten</a:t>
            </a:r>
            <a:r>
              <a:rPr lang="en-US" dirty="0" smtClean="0"/>
              <a:t> </a:t>
            </a:r>
            <a:r>
              <a:rPr lang="en-US" dirty="0" err="1" smtClean="0"/>
              <a:t>wir</a:t>
            </a:r>
            <a:r>
              <a:rPr lang="en-US" dirty="0" smtClean="0"/>
              <a:t> die </a:t>
            </a:r>
            <a:r>
              <a:rPr lang="en-US" dirty="0" err="1" smtClean="0"/>
              <a:t>Kontoinstanz</a:t>
            </a:r>
            <a:r>
              <a:rPr lang="en-US" dirty="0" smtClean="0"/>
              <a:t> </a:t>
            </a:r>
            <a:r>
              <a:rPr lang="en-US" dirty="0" err="1" smtClean="0"/>
              <a:t>wählen</a:t>
            </a:r>
            <a:r>
              <a:rPr lang="en-US" dirty="0" smtClean="0"/>
              <a:t>, dies </a:t>
            </a:r>
            <a:r>
              <a:rPr lang="en-US" dirty="0" err="1" smtClean="0"/>
              <a:t>würde</a:t>
            </a:r>
            <a:r>
              <a:rPr lang="en-US" dirty="0" smtClean="0"/>
              <a:t> </a:t>
            </a:r>
            <a:r>
              <a:rPr lang="en-US" dirty="0" err="1" smtClean="0"/>
              <a:t>wie</a:t>
            </a:r>
            <a:r>
              <a:rPr lang="en-US" dirty="0" smtClean="0"/>
              <a:t> </a:t>
            </a:r>
            <a:r>
              <a:rPr lang="en-US" dirty="0" err="1" smtClean="0"/>
              <a:t>folgt</a:t>
            </a:r>
            <a:r>
              <a:rPr lang="en-US" dirty="0" smtClean="0"/>
              <a:t> </a:t>
            </a:r>
            <a:r>
              <a:rPr lang="en-US" dirty="0" err="1" smtClean="0"/>
              <a:t>aussehen</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err="1" smtClean="0"/>
              <a:t>Ein</a:t>
            </a:r>
            <a:r>
              <a:rPr lang="en-US" dirty="0" smtClean="0"/>
              <a:t> </a:t>
            </a:r>
            <a:r>
              <a:rPr lang="en-US" dirty="0" err="1" smtClean="0"/>
              <a:t>Testlauf</a:t>
            </a:r>
            <a:r>
              <a:rPr lang="en-US" dirty="0" smtClean="0"/>
              <a:t> </a:t>
            </a:r>
            <a:r>
              <a:rPr lang="en-US" dirty="0" err="1" smtClean="0"/>
              <a:t>ergibt</a:t>
            </a:r>
            <a:r>
              <a:rPr lang="en-US" dirty="0" smtClean="0"/>
              <a:t> </a:t>
            </a:r>
            <a:r>
              <a:rPr lang="en-US" dirty="0" err="1" smtClean="0"/>
              <a:t>folgendes</a:t>
            </a:r>
            <a:r>
              <a:rPr lang="en-US" dirty="0" smtClean="0"/>
              <a:t> </a:t>
            </a:r>
            <a:r>
              <a:rPr lang="en-US" dirty="0" err="1" smtClean="0"/>
              <a:t>Ergebnis</a:t>
            </a:r>
            <a:r>
              <a:rPr lang="en-US" dirty="0" smtClean="0"/>
              <a:t>:</a:t>
            </a:r>
            <a:r>
              <a:rPr lang="en-US" dirty="0"/>
              <a:t/>
            </a:r>
            <a:br>
              <a:rPr lang="en-US" dirty="0"/>
            </a:br>
            <a:r>
              <a:rPr lang="en-US" dirty="0" smtClean="0"/>
              <a:t/>
            </a:r>
            <a:br>
              <a:rPr lang="en-US" dirty="0" smtClean="0"/>
            </a:br>
            <a:endParaRPr lang="en-US" dirty="0" smtClean="0"/>
          </a:p>
          <a:p>
            <a:pPr>
              <a:defRPr/>
            </a:pPr>
            <a:r>
              <a:rPr lang="en-US" dirty="0" smtClean="0"/>
              <a:t>Das Problem </a:t>
            </a:r>
            <a:r>
              <a:rPr lang="en-US" dirty="0" err="1" smtClean="0"/>
              <a:t>ist</a:t>
            </a:r>
            <a:r>
              <a:rPr lang="en-US" dirty="0" smtClean="0"/>
              <a:t> </a:t>
            </a:r>
            <a:r>
              <a:rPr lang="en-US" dirty="0" err="1" smtClean="0"/>
              <a:t>hier</a:t>
            </a:r>
            <a:r>
              <a:rPr lang="en-US" dirty="0" smtClean="0"/>
              <a:t>, </a:t>
            </a:r>
            <a:r>
              <a:rPr lang="en-US" dirty="0" err="1" smtClean="0"/>
              <a:t>dass</a:t>
            </a:r>
            <a:r>
              <a:rPr lang="en-US" dirty="0" smtClean="0"/>
              <a:t> </a:t>
            </a:r>
            <a:r>
              <a:rPr lang="en-US" dirty="0" err="1" smtClean="0"/>
              <a:t>wir</a:t>
            </a:r>
            <a:r>
              <a:rPr lang="en-US" dirty="0" smtClean="0"/>
              <a:t> </a:t>
            </a:r>
            <a:r>
              <a:rPr lang="en-US" dirty="0" err="1" smtClean="0"/>
              <a:t>nur</a:t>
            </a:r>
            <a:r>
              <a:rPr lang="en-US" dirty="0" smtClean="0"/>
              <a:t> den </a:t>
            </a:r>
            <a:r>
              <a:rPr lang="en-US" dirty="0" err="1" smtClean="0"/>
              <a:t>Codebereich</a:t>
            </a:r>
            <a:r>
              <a:rPr lang="en-US" dirty="0" smtClean="0"/>
              <a:t> </a:t>
            </a:r>
            <a:r>
              <a:rPr lang="en-US" dirty="0" err="1" smtClean="0"/>
              <a:t>einer</a:t>
            </a:r>
            <a:r>
              <a:rPr lang="en-US" dirty="0" smtClean="0"/>
              <a:t> </a:t>
            </a:r>
            <a:r>
              <a:rPr lang="en-US" dirty="0" err="1" smtClean="0"/>
              <a:t>Kontoinstanz</a:t>
            </a:r>
            <a:r>
              <a:rPr lang="en-US" dirty="0" smtClean="0"/>
              <a:t> </a:t>
            </a:r>
            <a:r>
              <a:rPr lang="en-US" dirty="0" err="1" smtClean="0"/>
              <a:t>geschützt</a:t>
            </a:r>
            <a:r>
              <a:rPr lang="en-US" dirty="0" smtClean="0"/>
              <a:t> </a:t>
            </a:r>
            <a:r>
              <a:rPr lang="en-US" dirty="0" err="1" smtClean="0"/>
              <a:t>haben</a:t>
            </a:r>
            <a:r>
              <a:rPr lang="en-US" dirty="0" smtClean="0"/>
              <a:t>.</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2" name="Grafik 1"/>
          <p:cNvPicPr>
            <a:picLocks noChangeAspect="1"/>
          </p:cNvPicPr>
          <p:nvPr/>
        </p:nvPicPr>
        <p:blipFill>
          <a:blip r:embed="rId2"/>
          <a:stretch>
            <a:fillRect/>
          </a:stretch>
        </p:blipFill>
        <p:spPr>
          <a:xfrm>
            <a:off x="1048081" y="3544093"/>
            <a:ext cx="3771900" cy="1095375"/>
          </a:xfrm>
          <a:prstGeom prst="rect">
            <a:avLst/>
          </a:prstGeom>
        </p:spPr>
      </p:pic>
      <p:pic>
        <p:nvPicPr>
          <p:cNvPr id="4" name="Grafik 3"/>
          <p:cNvPicPr>
            <a:picLocks noChangeAspect="1"/>
          </p:cNvPicPr>
          <p:nvPr/>
        </p:nvPicPr>
        <p:blipFill>
          <a:blip r:embed="rId3"/>
          <a:stretch>
            <a:fillRect/>
          </a:stretch>
        </p:blipFill>
        <p:spPr>
          <a:xfrm>
            <a:off x="4571999" y="4647406"/>
            <a:ext cx="1076325" cy="819150"/>
          </a:xfrm>
          <a:prstGeom prst="rect">
            <a:avLst/>
          </a:prstGeom>
        </p:spPr>
      </p:pic>
    </p:spTree>
    <p:extLst>
      <p:ext uri="{BB962C8B-B14F-4D97-AF65-F5344CB8AC3E}">
        <p14:creationId xmlns:p14="http://schemas.microsoft.com/office/powerpoint/2010/main" val="3728779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 (6)</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Im</a:t>
            </a:r>
            <a:r>
              <a:rPr lang="en-US" dirty="0" smtClean="0"/>
              <a:t> </a:t>
            </a:r>
            <a:r>
              <a:rPr lang="en-US" dirty="0" err="1" smtClean="0"/>
              <a:t>Folgenden</a:t>
            </a:r>
            <a:r>
              <a:rPr lang="en-US" dirty="0" smtClean="0"/>
              <a:t> </a:t>
            </a:r>
            <a:r>
              <a:rPr lang="en-US" dirty="0" err="1" smtClean="0"/>
              <a:t>verwenden</a:t>
            </a:r>
            <a:r>
              <a:rPr lang="en-US" dirty="0" smtClean="0"/>
              <a:t> </a:t>
            </a:r>
            <a:r>
              <a:rPr lang="en-US" dirty="0" err="1" smtClean="0"/>
              <a:t>wir</a:t>
            </a:r>
            <a:r>
              <a:rPr lang="en-US" dirty="0" smtClean="0"/>
              <a:t> </a:t>
            </a:r>
            <a:r>
              <a:rPr lang="en-US" dirty="0" err="1" smtClean="0"/>
              <a:t>einfach</a:t>
            </a:r>
            <a:r>
              <a:rPr lang="en-US" dirty="0" smtClean="0"/>
              <a:t> das </a:t>
            </a:r>
            <a:r>
              <a:rPr lang="en-US" dirty="0" err="1" smtClean="0"/>
              <a:t>statische</a:t>
            </a:r>
            <a:r>
              <a:rPr lang="en-US" dirty="0" smtClean="0"/>
              <a:t> </a:t>
            </a:r>
            <a:r>
              <a:rPr lang="en-US" dirty="0" err="1" smtClean="0"/>
              <a:t>Objekt</a:t>
            </a:r>
            <a:r>
              <a:rPr lang="en-US" dirty="0" smtClean="0"/>
              <a:t> um </a:t>
            </a:r>
            <a:r>
              <a:rPr lang="en-US" dirty="0" err="1" smtClean="0"/>
              <a:t>alle</a:t>
            </a:r>
            <a:r>
              <a:rPr lang="en-US" dirty="0" smtClean="0"/>
              <a:t> </a:t>
            </a:r>
            <a:r>
              <a:rPr lang="en-US" dirty="0" err="1" smtClean="0"/>
              <a:t>Konten</a:t>
            </a:r>
            <a:r>
              <a:rPr lang="en-US" dirty="0" smtClean="0"/>
              <a:t> </a:t>
            </a:r>
            <a:r>
              <a:rPr lang="en-US" dirty="0" err="1" smtClean="0"/>
              <a:t>zu</a:t>
            </a:r>
            <a:r>
              <a:rPr lang="en-US" dirty="0" smtClean="0"/>
              <a:t> </a:t>
            </a:r>
            <a:r>
              <a:rPr lang="en-US" dirty="0" err="1" smtClean="0"/>
              <a:t>schützen</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smtClean="0"/>
              <a:t>Die </a:t>
            </a:r>
            <a:r>
              <a:rPr lang="en-US" dirty="0" err="1" smtClean="0"/>
              <a:t>Ausgabe</a:t>
            </a:r>
            <a:r>
              <a:rPr lang="en-US" dirty="0" smtClean="0"/>
              <a:t> </a:t>
            </a:r>
            <a:r>
              <a:rPr lang="en-US" dirty="0" err="1" smtClean="0"/>
              <a:t>gibt</a:t>
            </a:r>
            <a:r>
              <a:rPr lang="en-US" dirty="0" smtClean="0"/>
              <a:t> </a:t>
            </a:r>
            <a:r>
              <a:rPr lang="en-US" dirty="0" err="1" smtClean="0"/>
              <a:t>endlich</a:t>
            </a:r>
            <a:r>
              <a:rPr lang="en-US" dirty="0" smtClean="0"/>
              <a:t> das </a:t>
            </a:r>
            <a:r>
              <a:rPr lang="en-US" dirty="0" err="1" smtClean="0"/>
              <a:t>erhoffte</a:t>
            </a:r>
            <a:r>
              <a:rPr lang="en-US" dirty="0" smtClean="0"/>
              <a:t> </a:t>
            </a:r>
            <a:r>
              <a:rPr lang="en-US" dirty="0" err="1" smtClean="0"/>
              <a:t>Ergebnis</a:t>
            </a:r>
            <a:r>
              <a:rPr lang="en-US" dirty="0" smtClean="0"/>
              <a:t>:</a:t>
            </a:r>
            <a:br>
              <a:rPr lang="en-US" dirty="0" smtClean="0"/>
            </a:br>
            <a:endParaRPr lang="en-US" dirty="0" smtClean="0"/>
          </a:p>
          <a:p>
            <a:pPr>
              <a:defRPr/>
            </a:pPr>
            <a:r>
              <a:rPr lang="en-US" dirty="0" err="1" smtClean="0"/>
              <a:t>Wir</a:t>
            </a:r>
            <a:r>
              <a:rPr lang="en-US" dirty="0" smtClean="0"/>
              <a:t> </a:t>
            </a:r>
            <a:r>
              <a:rPr lang="en-US" dirty="0" err="1" smtClean="0"/>
              <a:t>müssen</a:t>
            </a:r>
            <a:r>
              <a:rPr lang="en-US" dirty="0" smtClean="0"/>
              <a:t> </a:t>
            </a:r>
            <a:r>
              <a:rPr lang="en-US" dirty="0" err="1" smtClean="0"/>
              <a:t>aber</a:t>
            </a:r>
            <a:r>
              <a:rPr lang="en-US" dirty="0" smtClean="0"/>
              <a:t> nun </a:t>
            </a:r>
            <a:r>
              <a:rPr lang="en-US" dirty="0" err="1" smtClean="0"/>
              <a:t>noch</a:t>
            </a:r>
            <a:r>
              <a:rPr lang="en-US" dirty="0" smtClean="0"/>
              <a:t> </a:t>
            </a:r>
            <a:r>
              <a:rPr lang="en-US" dirty="0" err="1" smtClean="0"/>
              <a:t>sicherstellen</a:t>
            </a:r>
            <a:r>
              <a:rPr lang="en-US" dirty="0" smtClean="0"/>
              <a:t>, </a:t>
            </a:r>
            <a:r>
              <a:rPr lang="en-US" dirty="0" err="1" smtClean="0"/>
              <a:t>dass</a:t>
            </a:r>
            <a:r>
              <a:rPr lang="en-US" dirty="0" smtClean="0"/>
              <a:t> </a:t>
            </a:r>
            <a:r>
              <a:rPr lang="en-US" dirty="0" err="1" smtClean="0"/>
              <a:t>bei</a:t>
            </a:r>
            <a:r>
              <a:rPr lang="en-US" dirty="0" smtClean="0"/>
              <a:t> </a:t>
            </a:r>
            <a:r>
              <a:rPr lang="en-US" dirty="0" err="1" smtClean="0"/>
              <a:t>einer</a:t>
            </a:r>
            <a:r>
              <a:rPr lang="en-US" dirty="0" smtClean="0"/>
              <a:t> Exception der Code </a:t>
            </a:r>
            <a:r>
              <a:rPr lang="en-US" dirty="0" err="1" smtClean="0"/>
              <a:t>immer</a:t>
            </a:r>
            <a:r>
              <a:rPr lang="en-US" dirty="0" smtClean="0"/>
              <a:t> </a:t>
            </a:r>
            <a:r>
              <a:rPr lang="en-US" dirty="0" err="1" smtClean="0"/>
              <a:t>freigegeben</a:t>
            </a:r>
            <a:r>
              <a:rPr lang="en-US" dirty="0" smtClean="0"/>
              <a:t> </a:t>
            </a:r>
            <a:r>
              <a:rPr lang="en-US" dirty="0" err="1" smtClean="0"/>
              <a:t>wird</a:t>
            </a:r>
            <a:r>
              <a:rPr lang="en-US" dirty="0" smtClean="0"/>
              <a:t>. Dies </a:t>
            </a:r>
            <a:r>
              <a:rPr lang="en-US" dirty="0" err="1" smtClean="0"/>
              <a:t>erreichen</a:t>
            </a:r>
            <a:r>
              <a:rPr lang="en-US" dirty="0" smtClean="0"/>
              <a:t> </a:t>
            </a:r>
            <a:r>
              <a:rPr lang="en-US" dirty="0" err="1" smtClean="0"/>
              <a:t>wir</a:t>
            </a:r>
            <a:r>
              <a:rPr lang="en-US" dirty="0" smtClean="0"/>
              <a:t> </a:t>
            </a:r>
            <a:r>
              <a:rPr lang="en-US" dirty="0" err="1" smtClean="0"/>
              <a:t>mit</a:t>
            </a:r>
            <a:r>
              <a:rPr lang="en-US" dirty="0" smtClean="0"/>
              <a:t> </a:t>
            </a:r>
            <a:r>
              <a:rPr lang="en-US" dirty="0" err="1" smtClean="0"/>
              <a:t>einem</a:t>
            </a:r>
            <a:r>
              <a:rPr lang="en-US" dirty="0" smtClean="0"/>
              <a:t> try {} finally {} Block</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3" name="Grafik 2"/>
          <p:cNvPicPr>
            <a:picLocks noChangeAspect="1"/>
          </p:cNvPicPr>
          <p:nvPr/>
        </p:nvPicPr>
        <p:blipFill>
          <a:blip r:embed="rId2"/>
          <a:stretch>
            <a:fillRect/>
          </a:stretch>
        </p:blipFill>
        <p:spPr>
          <a:xfrm>
            <a:off x="1063625" y="2451983"/>
            <a:ext cx="3686175" cy="1143000"/>
          </a:xfrm>
          <a:prstGeom prst="rect">
            <a:avLst/>
          </a:prstGeom>
        </p:spPr>
      </p:pic>
      <p:pic>
        <p:nvPicPr>
          <p:cNvPr id="5" name="Grafik 4"/>
          <p:cNvPicPr>
            <a:picLocks noChangeAspect="1"/>
          </p:cNvPicPr>
          <p:nvPr/>
        </p:nvPicPr>
        <p:blipFill>
          <a:blip r:embed="rId3"/>
          <a:stretch>
            <a:fillRect/>
          </a:stretch>
        </p:blipFill>
        <p:spPr>
          <a:xfrm>
            <a:off x="5041900" y="3439380"/>
            <a:ext cx="1000842" cy="652401"/>
          </a:xfrm>
          <a:prstGeom prst="rect">
            <a:avLst/>
          </a:prstGeom>
        </p:spPr>
      </p:pic>
    </p:spTree>
    <p:extLst>
      <p:ext uri="{BB962C8B-B14F-4D97-AF65-F5344CB8AC3E}">
        <p14:creationId xmlns:p14="http://schemas.microsoft.com/office/powerpoint/2010/main" val="1519336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 (7)</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Angepasste</a:t>
            </a:r>
            <a:r>
              <a:rPr lang="en-US" dirty="0" smtClean="0"/>
              <a:t> </a:t>
            </a:r>
            <a:r>
              <a:rPr lang="en-US" dirty="0" err="1" smtClean="0"/>
              <a:t>Methode</a:t>
            </a:r>
            <a:r>
              <a:rPr lang="en-US" dirty="0" smtClean="0"/>
              <a:t>:</a:t>
            </a:r>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7" name="Grafik 6"/>
          <p:cNvPicPr>
            <a:picLocks noChangeAspect="1"/>
          </p:cNvPicPr>
          <p:nvPr/>
        </p:nvPicPr>
        <p:blipFill>
          <a:blip r:embed="rId2"/>
          <a:stretch>
            <a:fillRect/>
          </a:stretch>
        </p:blipFill>
        <p:spPr>
          <a:xfrm>
            <a:off x="1001864" y="2738231"/>
            <a:ext cx="5145897" cy="3074172"/>
          </a:xfrm>
          <a:prstGeom prst="rect">
            <a:avLst/>
          </a:prstGeom>
        </p:spPr>
      </p:pic>
    </p:spTree>
    <p:extLst>
      <p:ext uri="{BB962C8B-B14F-4D97-AF65-F5344CB8AC3E}">
        <p14:creationId xmlns:p14="http://schemas.microsoft.com/office/powerpoint/2010/main" val="3847641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 (8)</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Noch</a:t>
            </a:r>
            <a:r>
              <a:rPr lang="en-US" dirty="0" smtClean="0"/>
              <a:t> </a:t>
            </a:r>
            <a:r>
              <a:rPr lang="en-US" dirty="0" err="1" smtClean="0"/>
              <a:t>einfacher</a:t>
            </a:r>
            <a:r>
              <a:rPr lang="en-US" dirty="0" smtClean="0"/>
              <a:t> </a:t>
            </a:r>
            <a:r>
              <a:rPr lang="en-US" dirty="0" err="1" smtClean="0"/>
              <a:t>wird</a:t>
            </a:r>
            <a:r>
              <a:rPr lang="en-US" dirty="0" smtClean="0"/>
              <a:t> </a:t>
            </a:r>
            <a:r>
              <a:rPr lang="en-US" dirty="0" err="1" smtClean="0"/>
              <a:t>es</a:t>
            </a:r>
            <a:r>
              <a:rPr lang="en-US" dirty="0" smtClean="0"/>
              <a:t>, </a:t>
            </a:r>
            <a:r>
              <a:rPr lang="en-US" dirty="0" err="1" smtClean="0"/>
              <a:t>wenn</a:t>
            </a:r>
            <a:r>
              <a:rPr lang="en-US" dirty="0" smtClean="0"/>
              <a:t> </a:t>
            </a:r>
            <a:r>
              <a:rPr lang="en-US" dirty="0" err="1" smtClean="0"/>
              <a:t>wir</a:t>
            </a:r>
            <a:r>
              <a:rPr lang="en-US" dirty="0" smtClean="0"/>
              <a:t> </a:t>
            </a:r>
            <a:r>
              <a:rPr lang="en-US" dirty="0" err="1" smtClean="0"/>
              <a:t>anstelle</a:t>
            </a:r>
            <a:r>
              <a:rPr lang="en-US" dirty="0" smtClean="0"/>
              <a:t> der </a:t>
            </a:r>
            <a:r>
              <a:rPr lang="en-US" dirty="0" err="1" smtClean="0"/>
              <a:t>umschließenden</a:t>
            </a:r>
            <a:r>
              <a:rPr lang="en-US" dirty="0" smtClean="0"/>
              <a:t> </a:t>
            </a:r>
            <a:r>
              <a:rPr lang="en-US" dirty="0" err="1" smtClean="0"/>
              <a:t>Methoden</a:t>
            </a:r>
            <a:r>
              <a:rPr lang="en-US" dirty="0" smtClean="0"/>
              <a:t> der Monitor </a:t>
            </a:r>
            <a:r>
              <a:rPr lang="en-US" dirty="0" err="1" smtClean="0"/>
              <a:t>Klasse</a:t>
            </a:r>
            <a:r>
              <a:rPr lang="en-US" dirty="0" smtClean="0"/>
              <a:t> die </a:t>
            </a:r>
            <a:r>
              <a:rPr lang="en-US" dirty="0" err="1" smtClean="0"/>
              <a:t>zu</a:t>
            </a:r>
            <a:r>
              <a:rPr lang="en-US" dirty="0" smtClean="0"/>
              <a:t> </a:t>
            </a:r>
            <a:r>
              <a:rPr lang="en-US" dirty="0" err="1" smtClean="0"/>
              <a:t>serialisierende</a:t>
            </a:r>
            <a:r>
              <a:rPr lang="en-US" dirty="0" smtClean="0"/>
              <a:t> Resource </a:t>
            </a:r>
            <a:r>
              <a:rPr lang="en-US" dirty="0" err="1" smtClean="0"/>
              <a:t>einfach</a:t>
            </a:r>
            <a:r>
              <a:rPr lang="en-US" dirty="0" smtClean="0"/>
              <a:t> </a:t>
            </a:r>
            <a:r>
              <a:rPr lang="en-US" dirty="0" err="1" smtClean="0"/>
              <a:t>mit</a:t>
            </a:r>
            <a:r>
              <a:rPr lang="en-US" dirty="0" smtClean="0"/>
              <a:t> lock() </a:t>
            </a:r>
            <a:r>
              <a:rPr lang="en-US" dirty="0" err="1" smtClean="0"/>
              <a:t>umschließen</a:t>
            </a:r>
            <a:r>
              <a:rPr lang="en-US" dirty="0" smtClean="0"/>
              <a:t>. </a:t>
            </a:r>
            <a:r>
              <a:rPr lang="en-US" dirty="0" err="1" smtClean="0"/>
              <a:t>Damit</a:t>
            </a:r>
            <a:r>
              <a:rPr lang="en-US" dirty="0" smtClean="0"/>
              <a:t> </a:t>
            </a:r>
            <a:r>
              <a:rPr lang="en-US" dirty="0" err="1" smtClean="0"/>
              <a:t>erreichen</a:t>
            </a:r>
            <a:r>
              <a:rPr lang="en-US" dirty="0" smtClean="0"/>
              <a:t> </a:t>
            </a:r>
            <a:r>
              <a:rPr lang="en-US" dirty="0" err="1" smtClean="0"/>
              <a:t>wir</a:t>
            </a:r>
            <a:r>
              <a:rPr lang="en-US" dirty="0" smtClean="0"/>
              <a:t> das </a:t>
            </a:r>
            <a:r>
              <a:rPr lang="en-US" dirty="0" err="1" smtClean="0"/>
              <a:t>gleiche</a:t>
            </a:r>
            <a:r>
              <a:rPr lang="en-US" dirty="0" smtClean="0"/>
              <a:t>, der Code </a:t>
            </a:r>
            <a:r>
              <a:rPr lang="en-US" dirty="0" err="1" smtClean="0"/>
              <a:t>wird</a:t>
            </a:r>
            <a:r>
              <a:rPr lang="en-US" dirty="0" smtClean="0"/>
              <a:t> </a:t>
            </a:r>
            <a:r>
              <a:rPr lang="en-US" dirty="0" err="1" smtClean="0"/>
              <a:t>aber</a:t>
            </a:r>
            <a:r>
              <a:rPr lang="en-US" dirty="0" smtClean="0"/>
              <a:t> </a:t>
            </a:r>
            <a:r>
              <a:rPr lang="en-US" dirty="0" err="1" smtClean="0"/>
              <a:t>einfacher</a:t>
            </a:r>
            <a:r>
              <a:rPr lang="en-US" dirty="0" smtClean="0"/>
              <a:t>. </a:t>
            </a:r>
            <a:r>
              <a:rPr lang="en-US" dirty="0" err="1" smtClean="0"/>
              <a:t>Damit</a:t>
            </a:r>
            <a:r>
              <a:rPr lang="en-US" dirty="0" smtClean="0"/>
              <a:t> </a:t>
            </a:r>
            <a:r>
              <a:rPr lang="en-US" dirty="0" err="1" smtClean="0"/>
              <a:t>ist</a:t>
            </a:r>
            <a:r>
              <a:rPr lang="en-US" dirty="0" smtClean="0"/>
              <a:t> </a:t>
            </a:r>
            <a:r>
              <a:rPr lang="en-US" dirty="0" err="1" smtClean="0"/>
              <a:t>auch</a:t>
            </a:r>
            <a:r>
              <a:rPr lang="en-US" dirty="0" smtClean="0"/>
              <a:t> </a:t>
            </a:r>
            <a:r>
              <a:rPr lang="en-US" dirty="0" err="1" smtClean="0"/>
              <a:t>ohne</a:t>
            </a:r>
            <a:r>
              <a:rPr lang="en-US" dirty="0" smtClean="0"/>
              <a:t> die </a:t>
            </a:r>
            <a:r>
              <a:rPr lang="en-US" dirty="0" err="1" smtClean="0"/>
              <a:t>Nutzung</a:t>
            </a:r>
            <a:r>
              <a:rPr lang="en-US" dirty="0" smtClean="0"/>
              <a:t> </a:t>
            </a:r>
            <a:r>
              <a:rPr lang="en-US" dirty="0" err="1" smtClean="0"/>
              <a:t>eines</a:t>
            </a:r>
            <a:r>
              <a:rPr lang="en-US" dirty="0" smtClean="0"/>
              <a:t> try{} finally{} – Blocks </a:t>
            </a:r>
            <a:r>
              <a:rPr lang="en-US" dirty="0" err="1" smtClean="0"/>
              <a:t>sichergestellt</a:t>
            </a:r>
            <a:r>
              <a:rPr lang="en-US" dirty="0" smtClean="0"/>
              <a:t>, </a:t>
            </a:r>
            <a:r>
              <a:rPr lang="en-US" dirty="0" err="1" smtClean="0"/>
              <a:t>dass</a:t>
            </a:r>
            <a:r>
              <a:rPr lang="en-US" dirty="0" smtClean="0"/>
              <a:t> die Resource </a:t>
            </a:r>
            <a:r>
              <a:rPr lang="en-US" dirty="0" err="1" smtClean="0"/>
              <a:t>auch</a:t>
            </a:r>
            <a:r>
              <a:rPr lang="en-US" dirty="0" smtClean="0"/>
              <a:t> </a:t>
            </a:r>
            <a:r>
              <a:rPr lang="en-US" dirty="0" err="1" smtClean="0"/>
              <a:t>nach</a:t>
            </a:r>
            <a:r>
              <a:rPr lang="en-US" dirty="0" smtClean="0"/>
              <a:t> </a:t>
            </a:r>
            <a:r>
              <a:rPr lang="en-US" dirty="0" err="1" smtClean="0"/>
              <a:t>einer</a:t>
            </a:r>
            <a:r>
              <a:rPr lang="en-US" dirty="0" smtClean="0"/>
              <a:t> Exception </a:t>
            </a:r>
            <a:r>
              <a:rPr lang="en-US" dirty="0" err="1" smtClean="0"/>
              <a:t>freigegeben</a:t>
            </a:r>
            <a:r>
              <a:rPr lang="en-US" dirty="0" smtClean="0"/>
              <a:t> </a:t>
            </a:r>
            <a:r>
              <a:rPr lang="en-US" dirty="0" err="1" smtClean="0"/>
              <a:t>wird</a:t>
            </a:r>
            <a:r>
              <a:rPr lang="en-US" dirty="0" smtClean="0"/>
              <a:t>. Der Code </a:t>
            </a:r>
            <a:r>
              <a:rPr lang="en-US" dirty="0" err="1" smtClean="0"/>
              <a:t>sieht</a:t>
            </a:r>
            <a:r>
              <a:rPr lang="en-US" dirty="0" smtClean="0"/>
              <a:t> </a:t>
            </a:r>
            <a:r>
              <a:rPr lang="en-US" dirty="0" err="1" smtClean="0"/>
              <a:t>dann</a:t>
            </a:r>
            <a:r>
              <a:rPr lang="en-US" dirty="0" smtClean="0"/>
              <a:t> </a:t>
            </a:r>
            <a:r>
              <a:rPr lang="en-US" dirty="0" err="1" smtClean="0"/>
              <a:t>wie</a:t>
            </a:r>
            <a:r>
              <a:rPr lang="en-US" dirty="0" smtClean="0"/>
              <a:t> </a:t>
            </a:r>
            <a:r>
              <a:rPr lang="en-US" dirty="0" err="1" smtClean="0"/>
              <a:t>folgt</a:t>
            </a:r>
            <a:r>
              <a:rPr lang="en-US" dirty="0" smtClean="0"/>
              <a:t> </a:t>
            </a:r>
            <a:r>
              <a:rPr lang="en-US" dirty="0" err="1" smtClean="0"/>
              <a:t>aus</a:t>
            </a:r>
            <a:r>
              <a:rPr lang="en-US" dirty="0" smtClean="0"/>
              <a:t>:</a:t>
            </a:r>
            <a:br>
              <a:rPr lang="en-US" dirty="0" smtClean="0"/>
            </a:br>
            <a:r>
              <a:rPr lang="en-US" dirty="0" smtClean="0"/>
              <a:t/>
            </a:r>
            <a:br>
              <a:rPr lang="en-US" dirty="0" smtClean="0"/>
            </a:br>
            <a:r>
              <a:rPr lang="en-US" dirty="0" smtClean="0"/>
              <a:t/>
            </a:r>
            <a:br>
              <a:rPr lang="en-US" dirty="0" smtClean="0"/>
            </a:br>
            <a:endParaRPr lang="en-US" dirty="0" smtClean="0"/>
          </a:p>
          <a:p>
            <a:pPr marL="0" indent="0">
              <a:buNone/>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err="1" smtClean="0"/>
              <a:t>Problematisch</a:t>
            </a:r>
            <a:r>
              <a:rPr lang="en-US" dirty="0" smtClean="0"/>
              <a:t> </a:t>
            </a:r>
            <a:r>
              <a:rPr lang="en-US" dirty="0" err="1" smtClean="0"/>
              <a:t>ist</a:t>
            </a:r>
            <a:r>
              <a:rPr lang="en-US" dirty="0" smtClean="0"/>
              <a:t> </a:t>
            </a:r>
            <a:r>
              <a:rPr lang="en-US" dirty="0" err="1" smtClean="0"/>
              <a:t>hier</a:t>
            </a:r>
            <a:r>
              <a:rPr lang="en-US" dirty="0" smtClean="0"/>
              <a:t> </a:t>
            </a:r>
            <a:r>
              <a:rPr lang="en-US" dirty="0" err="1" smtClean="0"/>
              <a:t>aber</a:t>
            </a:r>
            <a:r>
              <a:rPr lang="en-US" dirty="0" smtClean="0"/>
              <a:t> </a:t>
            </a:r>
            <a:r>
              <a:rPr lang="en-US" dirty="0" err="1" smtClean="0"/>
              <a:t>noch</a:t>
            </a:r>
            <a:r>
              <a:rPr lang="en-US" dirty="0" smtClean="0"/>
              <a:t>, </a:t>
            </a:r>
            <a:r>
              <a:rPr lang="en-US" dirty="0" err="1" smtClean="0"/>
              <a:t>dass</a:t>
            </a:r>
            <a:r>
              <a:rPr lang="en-US" dirty="0" smtClean="0"/>
              <a:t> </a:t>
            </a:r>
            <a:r>
              <a:rPr lang="en-US" dirty="0" err="1" smtClean="0"/>
              <a:t>wir</a:t>
            </a:r>
            <a:r>
              <a:rPr lang="en-US" dirty="0" smtClean="0"/>
              <a:t> </a:t>
            </a:r>
            <a:r>
              <a:rPr lang="en-US" dirty="0" err="1" smtClean="0"/>
              <a:t>immer</a:t>
            </a:r>
            <a:r>
              <a:rPr lang="en-US" dirty="0" smtClean="0"/>
              <a:t> </a:t>
            </a:r>
            <a:r>
              <a:rPr lang="en-US" dirty="0" err="1" smtClean="0"/>
              <a:t>noch</a:t>
            </a:r>
            <a:r>
              <a:rPr lang="en-US" dirty="0" smtClean="0"/>
              <a:t> </a:t>
            </a:r>
            <a:r>
              <a:rPr lang="en-US" dirty="0" err="1" smtClean="0"/>
              <a:t>alle</a:t>
            </a:r>
            <a:r>
              <a:rPr lang="en-US" dirty="0" smtClean="0"/>
              <a:t> </a:t>
            </a:r>
            <a:r>
              <a:rPr lang="en-US" dirty="0" err="1" smtClean="0"/>
              <a:t>Instanzen</a:t>
            </a:r>
            <a:r>
              <a:rPr lang="en-US" dirty="0" smtClean="0"/>
              <a:t> der </a:t>
            </a:r>
            <a:r>
              <a:rPr lang="en-US" dirty="0" err="1" smtClean="0"/>
              <a:t>Konto</a:t>
            </a:r>
            <a:r>
              <a:rPr lang="en-US" dirty="0" smtClean="0"/>
              <a:t> </a:t>
            </a:r>
            <a:r>
              <a:rPr lang="en-US" dirty="0" err="1" smtClean="0"/>
              <a:t>Klasse</a:t>
            </a:r>
            <a:r>
              <a:rPr lang="en-US" dirty="0" smtClean="0"/>
              <a:t> </a:t>
            </a:r>
            <a:r>
              <a:rPr lang="en-US" dirty="0" err="1" smtClean="0"/>
              <a:t>sperren</a:t>
            </a:r>
            <a:r>
              <a:rPr lang="en-US" dirty="0" smtClean="0"/>
              <a:t>.</a:t>
            </a:r>
          </a:p>
          <a:p>
            <a:pPr>
              <a:defRPr/>
            </a:pPr>
            <a:endParaRPr lang="en-US" dirty="0" smtClean="0"/>
          </a:p>
          <a:p>
            <a:pPr>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2" name="Grafik 1"/>
          <p:cNvPicPr>
            <a:picLocks noChangeAspect="1"/>
          </p:cNvPicPr>
          <p:nvPr/>
        </p:nvPicPr>
        <p:blipFill>
          <a:blip r:embed="rId2"/>
          <a:stretch>
            <a:fillRect/>
          </a:stretch>
        </p:blipFill>
        <p:spPr>
          <a:xfrm>
            <a:off x="978052" y="3428999"/>
            <a:ext cx="5087269" cy="1739349"/>
          </a:xfrm>
          <a:prstGeom prst="rect">
            <a:avLst/>
          </a:prstGeom>
        </p:spPr>
      </p:pic>
    </p:spTree>
    <p:extLst>
      <p:ext uri="{BB962C8B-B14F-4D97-AF65-F5344CB8AC3E}">
        <p14:creationId xmlns:p14="http://schemas.microsoft.com/office/powerpoint/2010/main" val="3287598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 (9)</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Daher</a:t>
            </a:r>
            <a:r>
              <a:rPr lang="en-US" dirty="0" smtClean="0"/>
              <a:t> </a:t>
            </a:r>
            <a:r>
              <a:rPr lang="en-US" dirty="0" err="1" smtClean="0"/>
              <a:t>versuchen</a:t>
            </a:r>
            <a:r>
              <a:rPr lang="en-US" dirty="0" smtClean="0"/>
              <a:t> </a:t>
            </a:r>
            <a:r>
              <a:rPr lang="en-US" dirty="0" err="1" smtClean="0"/>
              <a:t>wir</a:t>
            </a:r>
            <a:r>
              <a:rPr lang="en-US" dirty="0" smtClean="0"/>
              <a:t> </a:t>
            </a:r>
            <a:r>
              <a:rPr lang="en-US" dirty="0" err="1" smtClean="0"/>
              <a:t>als</a:t>
            </a:r>
            <a:r>
              <a:rPr lang="en-US" dirty="0" smtClean="0"/>
              <a:t> </a:t>
            </a:r>
            <a:r>
              <a:rPr lang="en-US" dirty="0" err="1" smtClean="0"/>
              <a:t>nächstes</a:t>
            </a:r>
            <a:r>
              <a:rPr lang="en-US" dirty="0" smtClean="0"/>
              <a:t> </a:t>
            </a:r>
            <a:r>
              <a:rPr lang="en-US" dirty="0" err="1" smtClean="0"/>
              <a:t>nur</a:t>
            </a:r>
            <a:r>
              <a:rPr lang="en-US" dirty="0" smtClean="0"/>
              <a:t> die </a:t>
            </a:r>
            <a:r>
              <a:rPr lang="en-US" dirty="0" err="1" smtClean="0"/>
              <a:t>beiden</a:t>
            </a:r>
            <a:r>
              <a:rPr lang="en-US" dirty="0" smtClean="0"/>
              <a:t> </a:t>
            </a:r>
            <a:r>
              <a:rPr lang="en-US" dirty="0" err="1" smtClean="0"/>
              <a:t>betroffenen</a:t>
            </a:r>
            <a:r>
              <a:rPr lang="en-US" dirty="0" smtClean="0"/>
              <a:t> </a:t>
            </a:r>
            <a:r>
              <a:rPr lang="en-US" dirty="0" err="1" smtClean="0"/>
              <a:t>Konten</a:t>
            </a:r>
            <a:r>
              <a:rPr lang="en-US" dirty="0" smtClean="0"/>
              <a:t> </a:t>
            </a:r>
            <a:r>
              <a:rPr lang="en-US" dirty="0" err="1" smtClean="0"/>
              <a:t>sperren</a:t>
            </a:r>
            <a:r>
              <a:rPr lang="en-US" dirty="0" smtClean="0"/>
              <a:t>. </a:t>
            </a:r>
            <a:r>
              <a:rPr lang="en-US" dirty="0" err="1" smtClean="0"/>
              <a:t>Mit</a:t>
            </a:r>
            <a:r>
              <a:rPr lang="en-US" dirty="0" smtClean="0"/>
              <a:t> </a:t>
            </a:r>
            <a:r>
              <a:rPr lang="en-US" dirty="0" err="1" smtClean="0"/>
              <a:t>unseren</a:t>
            </a:r>
            <a:r>
              <a:rPr lang="en-US" dirty="0" smtClean="0"/>
              <a:t> </a:t>
            </a:r>
            <a:r>
              <a:rPr lang="en-US" dirty="0" err="1" smtClean="0"/>
              <a:t>neuen</a:t>
            </a:r>
            <a:r>
              <a:rPr lang="en-US" dirty="0" smtClean="0"/>
              <a:t> </a:t>
            </a:r>
            <a:r>
              <a:rPr lang="en-US" dirty="0" err="1" smtClean="0"/>
              <a:t>Möglichkeiten</a:t>
            </a:r>
            <a:r>
              <a:rPr lang="en-US" dirty="0" smtClean="0"/>
              <a:t> </a:t>
            </a:r>
            <a:r>
              <a:rPr lang="en-US" dirty="0" err="1" smtClean="0"/>
              <a:t>sieht</a:t>
            </a:r>
            <a:r>
              <a:rPr lang="en-US" dirty="0" smtClean="0"/>
              <a:t> das </a:t>
            </a:r>
            <a:r>
              <a:rPr lang="en-US" dirty="0" err="1" smtClean="0"/>
              <a:t>wie</a:t>
            </a:r>
            <a:r>
              <a:rPr lang="en-US" dirty="0" smtClean="0"/>
              <a:t> </a:t>
            </a:r>
            <a:r>
              <a:rPr lang="en-US" dirty="0" err="1" smtClean="0"/>
              <a:t>folgt</a:t>
            </a:r>
            <a:r>
              <a:rPr lang="en-US" dirty="0" smtClean="0"/>
              <a:t> </a:t>
            </a:r>
            <a:r>
              <a:rPr lang="en-US" dirty="0" err="1" smtClean="0"/>
              <a:t>aus</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r>
              <a:rPr lang="en-US" dirty="0" smtClean="0"/>
              <a:t>Dies </a:t>
            </a:r>
            <a:r>
              <a:rPr lang="en-US" dirty="0" err="1" smtClean="0"/>
              <a:t>führt</a:t>
            </a:r>
            <a:r>
              <a:rPr lang="en-US" dirty="0" smtClean="0"/>
              <a:t> </a:t>
            </a:r>
            <a:r>
              <a:rPr lang="en-US" dirty="0" err="1" smtClean="0"/>
              <a:t>zu</a:t>
            </a:r>
            <a:r>
              <a:rPr lang="en-US" dirty="0" smtClean="0"/>
              <a:t> der </a:t>
            </a:r>
            <a:r>
              <a:rPr lang="en-US" dirty="0" err="1" smtClean="0"/>
              <a:t>folgenden</a:t>
            </a:r>
            <a:r>
              <a:rPr lang="en-US" dirty="0" smtClean="0"/>
              <a:t> </a:t>
            </a:r>
            <a:r>
              <a:rPr lang="en-US" dirty="0" err="1" smtClean="0"/>
              <a:t>Ausgabe</a:t>
            </a:r>
            <a:r>
              <a:rPr lang="en-US" dirty="0" smtClean="0"/>
              <a:t>:</a:t>
            </a:r>
            <a:br>
              <a:rPr lang="en-US" dirty="0" smtClean="0"/>
            </a:br>
            <a:r>
              <a:rPr lang="en-US" dirty="0" smtClean="0"/>
              <a:t/>
            </a:r>
            <a:br>
              <a:rPr lang="en-US" dirty="0" smtClean="0"/>
            </a:br>
            <a:endParaRPr lang="en-US" dirty="0" smtClean="0"/>
          </a:p>
          <a:p>
            <a:pPr marL="0" indent="0">
              <a:buNone/>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pic>
        <p:nvPicPr>
          <p:cNvPr id="3" name="Grafik 2"/>
          <p:cNvPicPr>
            <a:picLocks noChangeAspect="1"/>
          </p:cNvPicPr>
          <p:nvPr/>
        </p:nvPicPr>
        <p:blipFill>
          <a:blip r:embed="rId2"/>
          <a:stretch>
            <a:fillRect/>
          </a:stretch>
        </p:blipFill>
        <p:spPr>
          <a:xfrm>
            <a:off x="1035049" y="2703733"/>
            <a:ext cx="4226443" cy="1939829"/>
          </a:xfrm>
          <a:prstGeom prst="rect">
            <a:avLst/>
          </a:prstGeom>
        </p:spPr>
      </p:pic>
      <p:pic>
        <p:nvPicPr>
          <p:cNvPr id="4" name="Grafik 3"/>
          <p:cNvPicPr>
            <a:picLocks noChangeAspect="1"/>
          </p:cNvPicPr>
          <p:nvPr/>
        </p:nvPicPr>
        <p:blipFill>
          <a:blip r:embed="rId3"/>
          <a:stretch>
            <a:fillRect/>
          </a:stretch>
        </p:blipFill>
        <p:spPr>
          <a:xfrm>
            <a:off x="4182883" y="4826731"/>
            <a:ext cx="1923719" cy="1190874"/>
          </a:xfrm>
          <a:prstGeom prst="rect">
            <a:avLst/>
          </a:prstGeom>
        </p:spPr>
      </p:pic>
    </p:spTree>
    <p:extLst>
      <p:ext uri="{BB962C8B-B14F-4D97-AF65-F5344CB8AC3E}">
        <p14:creationId xmlns:p14="http://schemas.microsoft.com/office/powerpoint/2010/main" val="124377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smtClean="0"/>
              <a:t>Monitoring (10)</a:t>
            </a:r>
            <a:endParaRPr lang="en-US" dirty="0"/>
          </a:p>
        </p:txBody>
      </p:sp>
      <p:sp>
        <p:nvSpPr>
          <p:cNvPr id="10" name="Inhaltsplatzhalter 9"/>
          <p:cNvSpPr>
            <a:spLocks noGrp="1"/>
          </p:cNvSpPr>
          <p:nvPr>
            <p:ph sz="half" idx="2"/>
          </p:nvPr>
        </p:nvSpPr>
        <p:spPr>
          <a:xfrm>
            <a:off x="771525" y="1931988"/>
            <a:ext cx="7956550" cy="4319587"/>
          </a:xfrm>
        </p:spPr>
        <p:txBody>
          <a:bodyPr/>
          <a:lstStyle/>
          <a:p>
            <a:pPr>
              <a:defRPr/>
            </a:pPr>
            <a:r>
              <a:rPr lang="en-US" dirty="0" smtClean="0"/>
              <a:t>Was </a:t>
            </a:r>
            <a:r>
              <a:rPr lang="en-US" dirty="0" err="1" smtClean="0"/>
              <a:t>ist</a:t>
            </a:r>
            <a:r>
              <a:rPr lang="en-US" dirty="0" smtClean="0"/>
              <a:t> </a:t>
            </a:r>
            <a:r>
              <a:rPr lang="en-US" dirty="0" err="1" smtClean="0"/>
              <a:t>hier</a:t>
            </a:r>
            <a:r>
              <a:rPr lang="en-US" dirty="0" smtClean="0"/>
              <a:t> </a:t>
            </a:r>
            <a:r>
              <a:rPr lang="en-US" dirty="0" err="1" smtClean="0"/>
              <a:t>passiert</a:t>
            </a:r>
            <a:r>
              <a:rPr lang="en-US" dirty="0" smtClean="0"/>
              <a:t>? </a:t>
            </a:r>
          </a:p>
          <a:p>
            <a:pPr>
              <a:defRPr/>
            </a:pPr>
            <a:r>
              <a:rPr lang="en-US" dirty="0" smtClean="0"/>
              <a:t>Die </a:t>
            </a:r>
            <a:r>
              <a:rPr lang="en-US" dirty="0" err="1" smtClean="0"/>
              <a:t>Erklärung</a:t>
            </a:r>
            <a:r>
              <a:rPr lang="en-US" dirty="0" smtClean="0"/>
              <a:t> </a:t>
            </a:r>
            <a:r>
              <a:rPr lang="en-US" dirty="0" err="1" smtClean="0"/>
              <a:t>ist</a:t>
            </a:r>
            <a:r>
              <a:rPr lang="en-US" dirty="0" smtClean="0"/>
              <a:t> </a:t>
            </a:r>
            <a:r>
              <a:rPr lang="en-US" dirty="0" err="1" smtClean="0"/>
              <a:t>simpel</a:t>
            </a:r>
            <a:r>
              <a:rPr lang="en-US" dirty="0" smtClean="0"/>
              <a:t>:</a:t>
            </a:r>
          </a:p>
          <a:p>
            <a:pPr>
              <a:defRPr/>
            </a:pPr>
            <a:r>
              <a:rPr lang="en-US" dirty="0" err="1" smtClean="0"/>
              <a:t>Wir</a:t>
            </a:r>
            <a:r>
              <a:rPr lang="en-US" dirty="0" smtClean="0"/>
              <a:t> </a:t>
            </a:r>
            <a:r>
              <a:rPr lang="en-US" dirty="0" err="1" smtClean="0"/>
              <a:t>haben</a:t>
            </a:r>
            <a:r>
              <a:rPr lang="en-US" dirty="0" smtClean="0"/>
              <a:t> </a:t>
            </a:r>
            <a:r>
              <a:rPr lang="en-US" dirty="0" err="1" smtClean="0"/>
              <a:t>beide</a:t>
            </a:r>
            <a:r>
              <a:rPr lang="en-US" dirty="0" smtClean="0"/>
              <a:t> </a:t>
            </a:r>
            <a:r>
              <a:rPr lang="en-US" dirty="0" err="1" smtClean="0"/>
              <a:t>Konten</a:t>
            </a:r>
            <a:r>
              <a:rPr lang="en-US" dirty="0" smtClean="0"/>
              <a:t> </a:t>
            </a:r>
            <a:r>
              <a:rPr lang="en-US" dirty="0" err="1" smtClean="0"/>
              <a:t>gesperrt</a:t>
            </a:r>
            <a:r>
              <a:rPr lang="en-US" dirty="0" smtClean="0"/>
              <a:t>. Da </a:t>
            </a:r>
            <a:r>
              <a:rPr lang="en-US" dirty="0" err="1" smtClean="0"/>
              <a:t>wir</a:t>
            </a:r>
            <a:r>
              <a:rPr lang="en-US" dirty="0" smtClean="0"/>
              <a:t> </a:t>
            </a:r>
            <a:r>
              <a:rPr lang="en-US" dirty="0" err="1" smtClean="0"/>
              <a:t>aber</a:t>
            </a:r>
            <a:r>
              <a:rPr lang="en-US" dirty="0" smtClean="0"/>
              <a:t> </a:t>
            </a:r>
            <a:r>
              <a:rPr lang="en-US" dirty="0" err="1" smtClean="0"/>
              <a:t>zwei</a:t>
            </a:r>
            <a:r>
              <a:rPr lang="en-US" dirty="0" smtClean="0"/>
              <a:t> Tasks </a:t>
            </a:r>
            <a:r>
              <a:rPr lang="en-US" dirty="0" err="1" smtClean="0"/>
              <a:t>haben</a:t>
            </a:r>
            <a:r>
              <a:rPr lang="en-US" dirty="0" smtClean="0"/>
              <a:t> hat </a:t>
            </a:r>
            <a:r>
              <a:rPr lang="en-US" dirty="0" err="1" smtClean="0"/>
              <a:t>auch</a:t>
            </a:r>
            <a:r>
              <a:rPr lang="en-US" dirty="0" smtClean="0"/>
              <a:t> der </a:t>
            </a:r>
            <a:r>
              <a:rPr lang="en-US" dirty="0" err="1" smtClean="0"/>
              <a:t>zweite</a:t>
            </a:r>
            <a:r>
              <a:rPr lang="en-US" dirty="0" smtClean="0"/>
              <a:t> Task </a:t>
            </a:r>
            <a:r>
              <a:rPr lang="en-US" dirty="0" err="1" smtClean="0"/>
              <a:t>versucht</a:t>
            </a:r>
            <a:r>
              <a:rPr lang="en-US" dirty="0" smtClean="0"/>
              <a:t> </a:t>
            </a:r>
            <a:r>
              <a:rPr lang="en-US" dirty="0" err="1" smtClean="0"/>
              <a:t>beide</a:t>
            </a:r>
            <a:r>
              <a:rPr lang="en-US" dirty="0" smtClean="0"/>
              <a:t> </a:t>
            </a:r>
            <a:r>
              <a:rPr lang="en-US" dirty="0" err="1" smtClean="0"/>
              <a:t>zu</a:t>
            </a:r>
            <a:r>
              <a:rPr lang="en-US" dirty="0" smtClean="0"/>
              <a:t> </a:t>
            </a:r>
            <a:r>
              <a:rPr lang="en-US" dirty="0" err="1" smtClean="0"/>
              <a:t>sperren</a:t>
            </a:r>
            <a:r>
              <a:rPr lang="en-US" dirty="0" smtClean="0"/>
              <a:t>. </a:t>
            </a:r>
          </a:p>
          <a:p>
            <a:pPr>
              <a:defRPr/>
            </a:pPr>
            <a:r>
              <a:rPr lang="en-US" dirty="0" smtClean="0"/>
              <a:t>In </a:t>
            </a:r>
            <a:r>
              <a:rPr lang="en-US" dirty="0" err="1" smtClean="0"/>
              <a:t>unserer</a:t>
            </a:r>
            <a:r>
              <a:rPr lang="en-US" dirty="0" smtClean="0"/>
              <a:t> Deadlock-Situation hat also Task 1 das </a:t>
            </a:r>
            <a:r>
              <a:rPr lang="en-US" dirty="0" err="1" smtClean="0"/>
              <a:t>Konto</a:t>
            </a:r>
            <a:r>
              <a:rPr lang="en-US" dirty="0" smtClean="0"/>
              <a:t> 1 </a:t>
            </a:r>
            <a:r>
              <a:rPr lang="en-US" dirty="0" err="1" smtClean="0"/>
              <a:t>gesperrt</a:t>
            </a:r>
            <a:r>
              <a:rPr lang="en-US" dirty="0" smtClean="0"/>
              <a:t> und Task 2 das </a:t>
            </a:r>
            <a:r>
              <a:rPr lang="en-US" dirty="0" err="1" smtClean="0"/>
              <a:t>Konto</a:t>
            </a:r>
            <a:r>
              <a:rPr lang="en-US" dirty="0" smtClean="0"/>
              <a:t> 2, nun </a:t>
            </a:r>
            <a:r>
              <a:rPr lang="en-US" dirty="0" err="1" smtClean="0"/>
              <a:t>versucht</a:t>
            </a:r>
            <a:r>
              <a:rPr lang="en-US" dirty="0" smtClean="0"/>
              <a:t> Task 2 das </a:t>
            </a:r>
            <a:r>
              <a:rPr lang="en-US" dirty="0" err="1" smtClean="0"/>
              <a:t>Konto</a:t>
            </a:r>
            <a:r>
              <a:rPr lang="en-US" dirty="0" smtClean="0"/>
              <a:t> 2 </a:t>
            </a:r>
            <a:r>
              <a:rPr lang="en-US" dirty="0" err="1" smtClean="0"/>
              <a:t>zu</a:t>
            </a:r>
            <a:r>
              <a:rPr lang="en-US" dirty="0" smtClean="0"/>
              <a:t> </a:t>
            </a:r>
            <a:r>
              <a:rPr lang="en-US" dirty="0" err="1" smtClean="0"/>
              <a:t>sperren</a:t>
            </a:r>
            <a:r>
              <a:rPr lang="en-US" dirty="0" smtClean="0"/>
              <a:t> welches ja </a:t>
            </a:r>
            <a:r>
              <a:rPr lang="en-US" dirty="0" err="1" smtClean="0"/>
              <a:t>bereits</a:t>
            </a:r>
            <a:r>
              <a:rPr lang="en-US" dirty="0" smtClean="0"/>
              <a:t> </a:t>
            </a:r>
            <a:r>
              <a:rPr lang="en-US" dirty="0" err="1" smtClean="0"/>
              <a:t>durch</a:t>
            </a:r>
            <a:r>
              <a:rPr lang="en-US" dirty="0" smtClean="0"/>
              <a:t> Task 2 </a:t>
            </a:r>
            <a:r>
              <a:rPr lang="en-US" dirty="0" err="1" smtClean="0"/>
              <a:t>gesperrt</a:t>
            </a:r>
            <a:r>
              <a:rPr lang="en-US" dirty="0" smtClean="0"/>
              <a:t> </a:t>
            </a:r>
            <a:r>
              <a:rPr lang="en-US" dirty="0" err="1" smtClean="0"/>
              <a:t>ist</a:t>
            </a:r>
            <a:r>
              <a:rPr lang="en-US" dirty="0" smtClean="0"/>
              <a:t> und </a:t>
            </a:r>
            <a:r>
              <a:rPr lang="en-US" dirty="0" err="1" smtClean="0"/>
              <a:t>wartet</a:t>
            </a:r>
            <a:r>
              <a:rPr lang="en-US" dirty="0" smtClean="0"/>
              <a:t> auf die </a:t>
            </a:r>
            <a:r>
              <a:rPr lang="en-US" dirty="0" err="1" smtClean="0"/>
              <a:t>Freigabe</a:t>
            </a:r>
            <a:r>
              <a:rPr lang="en-US" dirty="0" smtClean="0"/>
              <a:t>. </a:t>
            </a:r>
          </a:p>
          <a:p>
            <a:pPr>
              <a:defRPr/>
            </a:pPr>
            <a:r>
              <a:rPr lang="en-US" dirty="0" smtClean="0"/>
              <a:t>Quasi </a:t>
            </a:r>
            <a:r>
              <a:rPr lang="en-US" dirty="0" err="1" smtClean="0"/>
              <a:t>zeitgleich</a:t>
            </a:r>
            <a:r>
              <a:rPr lang="en-US" dirty="0" smtClean="0"/>
              <a:t> </a:t>
            </a:r>
            <a:r>
              <a:rPr lang="en-US" dirty="0" err="1" smtClean="0"/>
              <a:t>versucht</a:t>
            </a:r>
            <a:r>
              <a:rPr lang="en-US" dirty="0" smtClean="0"/>
              <a:t> Task 2 </a:t>
            </a:r>
            <a:r>
              <a:rPr lang="en-US" dirty="0" err="1" smtClean="0"/>
              <a:t>Konto</a:t>
            </a:r>
            <a:r>
              <a:rPr lang="en-US" dirty="0" smtClean="0"/>
              <a:t> 1 </a:t>
            </a:r>
            <a:r>
              <a:rPr lang="en-US" dirty="0" err="1" smtClean="0"/>
              <a:t>zu</a:t>
            </a:r>
            <a:r>
              <a:rPr lang="en-US" dirty="0" smtClean="0"/>
              <a:t> </a:t>
            </a:r>
            <a:r>
              <a:rPr lang="en-US" dirty="0" err="1" smtClean="0"/>
              <a:t>sperren</a:t>
            </a:r>
            <a:r>
              <a:rPr lang="en-US" dirty="0" smtClean="0"/>
              <a:t> und </a:t>
            </a:r>
            <a:r>
              <a:rPr lang="en-US" dirty="0" err="1" smtClean="0"/>
              <a:t>warten</a:t>
            </a:r>
            <a:r>
              <a:rPr lang="en-US" dirty="0" smtClean="0"/>
              <a:t> </a:t>
            </a:r>
            <a:r>
              <a:rPr lang="en-US" dirty="0" err="1" smtClean="0"/>
              <a:t>auch</a:t>
            </a:r>
            <a:r>
              <a:rPr lang="en-US" dirty="0" smtClean="0"/>
              <a:t> auf die </a:t>
            </a:r>
            <a:r>
              <a:rPr lang="en-US" dirty="0" err="1" smtClean="0"/>
              <a:t>Freigabe</a:t>
            </a:r>
            <a:r>
              <a:rPr lang="en-US" dirty="0" smtClean="0"/>
              <a:t>. Da </a:t>
            </a:r>
            <a:r>
              <a:rPr lang="en-US" dirty="0" err="1" smtClean="0"/>
              <a:t>sich</a:t>
            </a:r>
            <a:r>
              <a:rPr lang="en-US" dirty="0" smtClean="0"/>
              <a:t> </a:t>
            </a:r>
            <a:r>
              <a:rPr lang="en-US" dirty="0" err="1" smtClean="0"/>
              <a:t>beide</a:t>
            </a:r>
            <a:r>
              <a:rPr lang="en-US" dirty="0" smtClean="0"/>
              <a:t> Tasks </a:t>
            </a:r>
            <a:r>
              <a:rPr lang="en-US" dirty="0" err="1" smtClean="0"/>
              <a:t>blockieren</a:t>
            </a:r>
            <a:r>
              <a:rPr lang="en-US" dirty="0" smtClean="0"/>
              <a:t> </a:t>
            </a:r>
            <a:r>
              <a:rPr lang="en-US" dirty="0" err="1" smtClean="0"/>
              <a:t>warten</a:t>
            </a:r>
            <a:r>
              <a:rPr lang="en-US" dirty="0" smtClean="0"/>
              <a:t> die Tasks </a:t>
            </a:r>
            <a:r>
              <a:rPr lang="en-US" dirty="0" err="1" smtClean="0"/>
              <a:t>ewig</a:t>
            </a:r>
            <a:r>
              <a:rPr lang="en-US" dirty="0" smtClean="0"/>
              <a:t>. </a:t>
            </a:r>
          </a:p>
          <a:p>
            <a:pPr>
              <a:defRPr/>
            </a:pPr>
            <a:r>
              <a:rPr lang="en-US" dirty="0" smtClean="0"/>
              <a:t>Dies </a:t>
            </a:r>
            <a:r>
              <a:rPr lang="en-US" dirty="0" err="1" smtClean="0"/>
              <a:t>nennt</a:t>
            </a:r>
            <a:r>
              <a:rPr lang="en-US" dirty="0" smtClean="0"/>
              <a:t> man </a:t>
            </a:r>
            <a:r>
              <a:rPr lang="en-US" dirty="0" err="1" smtClean="0"/>
              <a:t>einen</a:t>
            </a:r>
            <a:r>
              <a:rPr lang="en-US" dirty="0" smtClean="0"/>
              <a:t> Deadlock.</a:t>
            </a:r>
          </a:p>
          <a:p>
            <a:pPr marL="0" indent="0">
              <a:buNone/>
              <a:defRPr/>
            </a:pPr>
            <a:r>
              <a:rPr lang="en-US" dirty="0" smtClean="0"/>
              <a:t/>
            </a:r>
            <a:br>
              <a:rPr lang="en-US" dirty="0" smtClean="0"/>
            </a:br>
            <a:r>
              <a:rPr lang="en-US" dirty="0" smtClean="0"/>
              <a:t/>
            </a:r>
            <a:br>
              <a:rPr lang="en-US" dirty="0" smtClean="0"/>
            </a:br>
            <a:endParaRPr lang="en-US" dirty="0" smtClean="0"/>
          </a:p>
          <a:p>
            <a:pPr marL="0" indent="0">
              <a:buNone/>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dirty="0" smtClean="0"/>
              <a:t>4	</a:t>
            </a:r>
            <a:r>
              <a:rPr lang="en-US" dirty="0"/>
              <a:t> </a:t>
            </a:r>
            <a:r>
              <a:rPr lang="en-US" dirty="0" err="1"/>
              <a:t>Synchronisation</a:t>
            </a:r>
            <a:endParaRPr lang="en-US" dirty="0" smtClean="0"/>
          </a:p>
        </p:txBody>
      </p:sp>
    </p:spTree>
    <p:extLst>
      <p:ext uri="{BB962C8B-B14F-4D97-AF65-F5344CB8AC3E}">
        <p14:creationId xmlns:p14="http://schemas.microsoft.com/office/powerpoint/2010/main" val="3903742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9863" y="2687638"/>
            <a:ext cx="7246937" cy="3514725"/>
          </a:xfrm>
        </p:spPr>
        <p:txBody>
          <a:bodyPr/>
          <a:lstStyle/>
          <a:p>
            <a:pPr>
              <a:defRPr/>
            </a:pPr>
            <a:r>
              <a:rPr lang="en-US" dirty="0" smtClean="0"/>
              <a:t>Multithreading</a:t>
            </a:r>
          </a:p>
          <a:p>
            <a:pPr>
              <a:defRPr/>
            </a:pPr>
            <a:r>
              <a:rPr lang="en-US" dirty="0" err="1" smtClean="0"/>
              <a:t>Implementierung</a:t>
            </a:r>
            <a:r>
              <a:rPr lang="en-US" dirty="0" smtClean="0"/>
              <a:t> des Multithreading</a:t>
            </a:r>
          </a:p>
          <a:p>
            <a:pPr>
              <a:defRPr/>
            </a:pPr>
            <a:r>
              <a:rPr lang="en-US" dirty="0" err="1" smtClean="0"/>
              <a:t>Programmierung</a:t>
            </a:r>
            <a:r>
              <a:rPr lang="en-US" dirty="0" smtClean="0"/>
              <a:t> </a:t>
            </a:r>
            <a:r>
              <a:rPr lang="en-US" dirty="0" err="1" smtClean="0"/>
              <a:t>mit</a:t>
            </a:r>
            <a:r>
              <a:rPr lang="en-US" dirty="0" smtClean="0"/>
              <a:t> </a:t>
            </a:r>
            <a:r>
              <a:rPr lang="en-US" dirty="0" err="1" smtClean="0"/>
              <a:t>async</a:t>
            </a:r>
            <a:r>
              <a:rPr lang="en-US" dirty="0" smtClean="0"/>
              <a:t> und await</a:t>
            </a:r>
          </a:p>
          <a:p>
            <a:pPr>
              <a:defRPr/>
            </a:pPr>
            <a:r>
              <a:rPr lang="en-US" dirty="0" err="1" smtClean="0"/>
              <a:t>Synchronisation</a:t>
            </a:r>
            <a:endParaRPr lang="en-US" dirty="0" smtClean="0"/>
          </a:p>
          <a:p>
            <a:pPr>
              <a:defRPr/>
            </a:pPr>
            <a:r>
              <a:rPr lang="en-US" dirty="0" err="1" smtClean="0"/>
              <a:t>Fazit</a:t>
            </a:r>
            <a:endParaRPr lang="en-US" dirty="0"/>
          </a:p>
        </p:txBody>
      </p:sp>
      <p:sp>
        <p:nvSpPr>
          <p:cNvPr id="4" name="Rectangle 71"/>
          <p:cNvSpPr>
            <a:spLocks noChangeArrowheads="1"/>
          </p:cNvSpPr>
          <p:nvPr/>
        </p:nvSpPr>
        <p:spPr bwMode="auto">
          <a:xfrm>
            <a:off x="0" y="3980471"/>
            <a:ext cx="7020000" cy="269875"/>
          </a:xfrm>
          <a:prstGeom prst="rect">
            <a:avLst/>
          </a:prstGeom>
          <a:noFill/>
          <a:ln w="6350">
            <a:solidFill>
              <a:schemeClr val="bg2">
                <a:lumMod val="75000"/>
              </a:schemeClr>
            </a:solidFill>
            <a:miter lim="800000"/>
            <a:headEnd/>
            <a:tailEnd/>
          </a:ln>
        </p:spPr>
        <p:txBody>
          <a:bodyPr wrap="none" anchor="ctr"/>
          <a:lstStyle/>
          <a:p>
            <a:pPr algn="ctr">
              <a:defRPr/>
            </a:pPr>
            <a:endParaRPr lang="en-GB" sz="1800">
              <a:latin typeface="Arial" pitchFamily="34" charset="0"/>
            </a:endParaRPr>
          </a:p>
        </p:txBody>
      </p:sp>
    </p:spTree>
    <p:extLst>
      <p:ext uri="{BB962C8B-B14F-4D97-AF65-F5344CB8AC3E}">
        <p14:creationId xmlns:p14="http://schemas.microsoft.com/office/powerpoint/2010/main" val="445468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dirty="0" err="1" smtClean="0"/>
              <a:t>Ausblick</a:t>
            </a:r>
            <a:endParaRPr lang="en-US" dirty="0"/>
          </a:p>
        </p:txBody>
      </p:sp>
      <p:sp>
        <p:nvSpPr>
          <p:cNvPr id="10" name="Inhaltsplatzhalter 9"/>
          <p:cNvSpPr>
            <a:spLocks noGrp="1"/>
          </p:cNvSpPr>
          <p:nvPr>
            <p:ph sz="half" idx="2"/>
          </p:nvPr>
        </p:nvSpPr>
        <p:spPr>
          <a:xfrm>
            <a:off x="771525" y="1931988"/>
            <a:ext cx="7956550" cy="4678362"/>
          </a:xfrm>
        </p:spPr>
        <p:txBody>
          <a:bodyPr/>
          <a:lstStyle/>
          <a:p>
            <a:pPr>
              <a:defRPr/>
            </a:pPr>
            <a:r>
              <a:rPr lang="en-US" dirty="0" err="1" smtClean="0"/>
              <a:t>Hier</a:t>
            </a:r>
            <a:r>
              <a:rPr lang="en-US" dirty="0" smtClean="0"/>
              <a:t> </a:t>
            </a:r>
            <a:r>
              <a:rPr lang="en-US" dirty="0" err="1" smtClean="0"/>
              <a:t>endet</a:t>
            </a:r>
            <a:r>
              <a:rPr lang="en-US" dirty="0" smtClean="0"/>
              <a:t> </a:t>
            </a:r>
            <a:r>
              <a:rPr lang="en-US" dirty="0" err="1" smtClean="0"/>
              <a:t>unsere</a:t>
            </a:r>
            <a:r>
              <a:rPr lang="en-US" dirty="0" smtClean="0"/>
              <a:t> </a:t>
            </a:r>
            <a:r>
              <a:rPr lang="en-US" dirty="0" err="1" smtClean="0"/>
              <a:t>Einführung</a:t>
            </a:r>
            <a:r>
              <a:rPr lang="en-US" dirty="0" smtClean="0"/>
              <a:t>. Um </a:t>
            </a:r>
            <a:r>
              <a:rPr lang="en-US" dirty="0" err="1" smtClean="0"/>
              <a:t>effizient</a:t>
            </a:r>
            <a:r>
              <a:rPr lang="en-US" dirty="0" smtClean="0"/>
              <a:t> </a:t>
            </a:r>
            <a:r>
              <a:rPr lang="en-US" dirty="0" err="1" smtClean="0"/>
              <a:t>threadsichere</a:t>
            </a:r>
            <a:r>
              <a:rPr lang="en-US" dirty="0" smtClean="0"/>
              <a:t> </a:t>
            </a:r>
            <a:r>
              <a:rPr lang="en-US" dirty="0" err="1" smtClean="0"/>
              <a:t>Applikationen</a:t>
            </a:r>
            <a:r>
              <a:rPr lang="en-US" dirty="0" smtClean="0"/>
              <a:t> </a:t>
            </a:r>
            <a:r>
              <a:rPr lang="en-US" dirty="0" err="1" smtClean="0"/>
              <a:t>entwickeln</a:t>
            </a:r>
            <a:r>
              <a:rPr lang="en-US" dirty="0" smtClean="0"/>
              <a:t> </a:t>
            </a:r>
            <a:r>
              <a:rPr lang="en-US" dirty="0" err="1" smtClean="0"/>
              <a:t>zu</a:t>
            </a:r>
            <a:r>
              <a:rPr lang="en-US" dirty="0" smtClean="0"/>
              <a:t> </a:t>
            </a:r>
            <a:r>
              <a:rPr lang="en-US" dirty="0" err="1" smtClean="0"/>
              <a:t>können</a:t>
            </a:r>
            <a:r>
              <a:rPr lang="en-US" dirty="0" smtClean="0"/>
              <a:t> </a:t>
            </a:r>
            <a:r>
              <a:rPr lang="en-US" dirty="0" err="1" smtClean="0"/>
              <a:t>müssen</a:t>
            </a:r>
            <a:r>
              <a:rPr lang="en-US" dirty="0" smtClean="0"/>
              <a:t> </a:t>
            </a:r>
            <a:r>
              <a:rPr lang="en-US" dirty="0" err="1" smtClean="0"/>
              <a:t>Sie</a:t>
            </a:r>
            <a:r>
              <a:rPr lang="en-US" dirty="0" smtClean="0"/>
              <a:t> </a:t>
            </a:r>
            <a:r>
              <a:rPr lang="en-US" dirty="0" err="1" smtClean="0"/>
              <a:t>sich</a:t>
            </a:r>
            <a:r>
              <a:rPr lang="en-US" dirty="0" smtClean="0"/>
              <a:t> </a:t>
            </a:r>
            <a:r>
              <a:rPr lang="en-US" dirty="0" err="1" smtClean="0"/>
              <a:t>noch</a:t>
            </a:r>
            <a:r>
              <a:rPr lang="en-US" dirty="0" smtClean="0"/>
              <a:t> in </a:t>
            </a:r>
            <a:r>
              <a:rPr lang="en-US" dirty="0" err="1" smtClean="0"/>
              <a:t>weitere</a:t>
            </a:r>
            <a:r>
              <a:rPr lang="en-US" dirty="0" smtClean="0"/>
              <a:t> </a:t>
            </a:r>
            <a:r>
              <a:rPr lang="en-US" dirty="0" err="1" smtClean="0"/>
              <a:t>Synchronisationstechniken</a:t>
            </a:r>
            <a:r>
              <a:rPr lang="en-US" dirty="0" smtClean="0"/>
              <a:t> </a:t>
            </a:r>
            <a:r>
              <a:rPr lang="en-US" dirty="0" err="1" smtClean="0"/>
              <a:t>einarbeiten</a:t>
            </a:r>
            <a:r>
              <a:rPr lang="en-US" dirty="0" smtClean="0"/>
              <a:t>. </a:t>
            </a:r>
            <a:r>
              <a:rPr lang="en-US" dirty="0" err="1" smtClean="0"/>
              <a:t>Hier</a:t>
            </a:r>
            <a:r>
              <a:rPr lang="en-US" dirty="0" smtClean="0"/>
              <a:t> </a:t>
            </a:r>
            <a:r>
              <a:rPr lang="en-US" dirty="0" err="1" smtClean="0"/>
              <a:t>gibt</a:t>
            </a:r>
            <a:r>
              <a:rPr lang="en-US" dirty="0" smtClean="0"/>
              <a:t> </a:t>
            </a:r>
            <a:r>
              <a:rPr lang="en-US" dirty="0" err="1" smtClean="0"/>
              <a:t>es</a:t>
            </a:r>
            <a:r>
              <a:rPr lang="en-US" dirty="0" smtClean="0"/>
              <a:t> </a:t>
            </a:r>
            <a:r>
              <a:rPr lang="en-US" dirty="0" err="1" smtClean="0"/>
              <a:t>noch</a:t>
            </a:r>
            <a:r>
              <a:rPr lang="en-US" dirty="0" smtClean="0"/>
              <a:t> </a:t>
            </a:r>
            <a:r>
              <a:rPr lang="en-US" dirty="0" err="1" smtClean="0"/>
              <a:t>Methoden</a:t>
            </a:r>
            <a:r>
              <a:rPr lang="en-US" dirty="0" smtClean="0"/>
              <a:t> </a:t>
            </a:r>
            <a:r>
              <a:rPr lang="en-US" dirty="0" err="1" smtClean="0"/>
              <a:t>wie</a:t>
            </a:r>
            <a:r>
              <a:rPr lang="en-US" dirty="0" smtClean="0"/>
              <a:t> den </a:t>
            </a:r>
            <a:r>
              <a:rPr lang="en-US" dirty="0" err="1" smtClean="0"/>
              <a:t>ReaderWriterLock</a:t>
            </a:r>
            <a:r>
              <a:rPr lang="en-US" dirty="0" smtClean="0"/>
              <a:t>, </a:t>
            </a:r>
            <a:r>
              <a:rPr lang="en-US" dirty="0" err="1" smtClean="0"/>
              <a:t>Semaphoren</a:t>
            </a:r>
            <a:r>
              <a:rPr lang="en-US" dirty="0" smtClean="0"/>
              <a:t> und </a:t>
            </a:r>
            <a:r>
              <a:rPr lang="en-US" dirty="0" err="1" smtClean="0"/>
              <a:t>Datenstrukturen</a:t>
            </a:r>
            <a:r>
              <a:rPr lang="en-US" dirty="0" smtClean="0"/>
              <a:t> die </a:t>
            </a:r>
            <a:r>
              <a:rPr lang="en-US" dirty="0" err="1" smtClean="0"/>
              <a:t>bereits</a:t>
            </a:r>
            <a:r>
              <a:rPr lang="en-US" dirty="0" smtClean="0"/>
              <a:t> </a:t>
            </a:r>
            <a:r>
              <a:rPr lang="en-US" dirty="0" err="1" smtClean="0"/>
              <a:t>threadsafe</a:t>
            </a:r>
            <a:r>
              <a:rPr lang="en-US" dirty="0" smtClean="0"/>
              <a:t> </a:t>
            </a:r>
            <a:r>
              <a:rPr lang="en-US" dirty="0" err="1" smtClean="0"/>
              <a:t>implementiert</a:t>
            </a:r>
            <a:r>
              <a:rPr lang="en-US" dirty="0" smtClean="0"/>
              <a:t> </a:t>
            </a:r>
            <a:r>
              <a:rPr lang="en-US" dirty="0" err="1" smtClean="0"/>
              <a:t>wurden</a:t>
            </a:r>
            <a:r>
              <a:rPr lang="en-US" dirty="0" smtClean="0"/>
              <a:t> </a:t>
            </a:r>
            <a:r>
              <a:rPr lang="en-US" dirty="0" err="1" smtClean="0"/>
              <a:t>wie</a:t>
            </a:r>
            <a:r>
              <a:rPr lang="en-US" dirty="0" smtClean="0"/>
              <a:t> </a:t>
            </a:r>
            <a:r>
              <a:rPr lang="en-US" dirty="0" err="1" smtClean="0"/>
              <a:t>beispielsweise</a:t>
            </a:r>
            <a:r>
              <a:rPr lang="en-US" dirty="0" smtClean="0"/>
              <a:t> </a:t>
            </a:r>
            <a:r>
              <a:rPr lang="en-US" dirty="0" err="1" smtClean="0"/>
              <a:t>BlockingCollections</a:t>
            </a:r>
            <a:endParaRPr lang="en-US" dirty="0" smtClean="0"/>
          </a:p>
          <a:p>
            <a:pPr>
              <a:defRPr/>
            </a:pPr>
            <a:r>
              <a:rPr lang="en-US" dirty="0" smtClean="0"/>
              <a:t>In den </a:t>
            </a:r>
            <a:r>
              <a:rPr lang="en-US" dirty="0" err="1" smtClean="0"/>
              <a:t>Referenzen</a:t>
            </a:r>
            <a:r>
              <a:rPr lang="en-US" dirty="0" smtClean="0"/>
              <a:t> </a:t>
            </a:r>
            <a:r>
              <a:rPr lang="en-US" dirty="0" err="1" smtClean="0"/>
              <a:t>sind</a:t>
            </a:r>
            <a:r>
              <a:rPr lang="en-US" dirty="0" smtClean="0"/>
              <a:t> </a:t>
            </a:r>
            <a:r>
              <a:rPr lang="en-US" dirty="0" err="1" smtClean="0"/>
              <a:t>einige</a:t>
            </a:r>
            <a:r>
              <a:rPr lang="en-US" dirty="0" smtClean="0"/>
              <a:t> Links </a:t>
            </a:r>
            <a:r>
              <a:rPr lang="en-US" dirty="0" err="1" smtClean="0"/>
              <a:t>vorhanden</a:t>
            </a:r>
            <a:r>
              <a:rPr lang="en-US" dirty="0" smtClean="0"/>
              <a:t> </a:t>
            </a:r>
            <a:r>
              <a:rPr lang="en-US" dirty="0" err="1" smtClean="0"/>
              <a:t>unter</a:t>
            </a:r>
            <a:r>
              <a:rPr lang="en-US" dirty="0" smtClean="0"/>
              <a:t> </a:t>
            </a:r>
            <a:r>
              <a:rPr lang="en-US" dirty="0" err="1" smtClean="0"/>
              <a:t>denen</a:t>
            </a:r>
            <a:r>
              <a:rPr lang="en-US" dirty="0" smtClean="0"/>
              <a:t> man </a:t>
            </a:r>
            <a:r>
              <a:rPr lang="en-US" dirty="0" err="1" smtClean="0"/>
              <a:t>weiterführende</a:t>
            </a:r>
            <a:r>
              <a:rPr lang="en-US" dirty="0" smtClean="0"/>
              <a:t> </a:t>
            </a:r>
            <a:r>
              <a:rPr lang="en-US" dirty="0" err="1" smtClean="0"/>
              <a:t>Informationen</a:t>
            </a:r>
            <a:r>
              <a:rPr lang="en-US" dirty="0" smtClean="0"/>
              <a:t> </a:t>
            </a:r>
            <a:r>
              <a:rPr lang="en-US" dirty="0" err="1" smtClean="0"/>
              <a:t>findet</a:t>
            </a:r>
            <a:endParaRPr lang="en-US" dirty="0" smtClean="0"/>
          </a:p>
          <a:p>
            <a:pPr>
              <a:defRPr/>
            </a:pPr>
            <a:r>
              <a:rPr lang="en-US" dirty="0" err="1" smtClean="0"/>
              <a:t>Diese</a:t>
            </a:r>
            <a:r>
              <a:rPr lang="en-US" dirty="0" smtClean="0"/>
              <a:t> </a:t>
            </a:r>
            <a:r>
              <a:rPr lang="en-US" dirty="0" err="1" smtClean="0"/>
              <a:t>Einführung</a:t>
            </a:r>
            <a:r>
              <a:rPr lang="en-US" dirty="0" smtClean="0"/>
              <a:t> hat </a:t>
            </a:r>
            <a:r>
              <a:rPr lang="en-US" dirty="0" err="1" smtClean="0"/>
              <a:t>sich</a:t>
            </a:r>
            <a:r>
              <a:rPr lang="en-US" dirty="0" smtClean="0"/>
              <a:t> </a:t>
            </a:r>
            <a:r>
              <a:rPr lang="en-US" dirty="0" err="1" smtClean="0"/>
              <a:t>vorwiegend</a:t>
            </a:r>
            <a:r>
              <a:rPr lang="en-US" dirty="0" smtClean="0"/>
              <a:t> </a:t>
            </a:r>
            <a:r>
              <a:rPr lang="en-US" dirty="0" err="1" smtClean="0"/>
              <a:t>mit</a:t>
            </a:r>
            <a:r>
              <a:rPr lang="en-US" dirty="0" smtClean="0"/>
              <a:t> </a:t>
            </a:r>
            <a:r>
              <a:rPr lang="en-US" dirty="0" err="1" smtClean="0"/>
              <a:t>dem</a:t>
            </a:r>
            <a:r>
              <a:rPr lang="en-US" dirty="0" smtClean="0"/>
              <a:t> Task-based Asynchronous Pattern (TAP) </a:t>
            </a:r>
            <a:r>
              <a:rPr lang="en-US" dirty="0" err="1" smtClean="0"/>
              <a:t>beschäftigt</a:t>
            </a:r>
            <a:r>
              <a:rPr lang="en-US" dirty="0" smtClean="0"/>
              <a:t>. </a:t>
            </a:r>
            <a:r>
              <a:rPr lang="en-US" dirty="0" err="1" smtClean="0"/>
              <a:t>Damit</a:t>
            </a:r>
            <a:r>
              <a:rPr lang="en-US" dirty="0" smtClean="0"/>
              <a:t> </a:t>
            </a:r>
            <a:r>
              <a:rPr lang="en-US" dirty="0" err="1" smtClean="0"/>
              <a:t>kann</a:t>
            </a:r>
            <a:r>
              <a:rPr lang="en-US" dirty="0" smtClean="0"/>
              <a:t> man </a:t>
            </a:r>
            <a:r>
              <a:rPr lang="en-US" dirty="0" err="1" smtClean="0"/>
              <a:t>einfach</a:t>
            </a:r>
            <a:r>
              <a:rPr lang="en-US" dirty="0" smtClean="0"/>
              <a:t> und </a:t>
            </a:r>
            <a:r>
              <a:rPr lang="en-US" dirty="0" err="1" smtClean="0"/>
              <a:t>sicher</a:t>
            </a:r>
            <a:r>
              <a:rPr lang="en-US" dirty="0" smtClean="0"/>
              <a:t> </a:t>
            </a:r>
            <a:r>
              <a:rPr lang="en-US" dirty="0" err="1" smtClean="0"/>
              <a:t>neuen</a:t>
            </a:r>
            <a:r>
              <a:rPr lang="en-US" dirty="0" smtClean="0"/>
              <a:t> Code </a:t>
            </a:r>
            <a:r>
              <a:rPr lang="en-US" dirty="0" err="1" smtClean="0"/>
              <a:t>entwickeln</a:t>
            </a:r>
            <a:r>
              <a:rPr lang="en-US" dirty="0" smtClean="0"/>
              <a:t>. </a:t>
            </a:r>
            <a:r>
              <a:rPr lang="en-US" dirty="0" err="1" smtClean="0"/>
              <a:t>Sollte</a:t>
            </a:r>
            <a:r>
              <a:rPr lang="en-US" dirty="0"/>
              <a:t> </a:t>
            </a:r>
            <a:r>
              <a:rPr lang="en-US" dirty="0" smtClean="0"/>
              <a:t>die </a:t>
            </a:r>
            <a:r>
              <a:rPr lang="en-US" dirty="0" err="1" smtClean="0"/>
              <a:t>anstehende</a:t>
            </a:r>
            <a:r>
              <a:rPr lang="en-US" dirty="0" smtClean="0"/>
              <a:t> </a:t>
            </a:r>
            <a:r>
              <a:rPr lang="en-US" dirty="0" err="1" smtClean="0"/>
              <a:t>Aufgabe</a:t>
            </a:r>
            <a:r>
              <a:rPr lang="en-US" dirty="0" smtClean="0"/>
              <a:t> </a:t>
            </a:r>
            <a:r>
              <a:rPr lang="en-US" dirty="0" err="1" smtClean="0"/>
              <a:t>aber</a:t>
            </a:r>
            <a:r>
              <a:rPr lang="en-US" dirty="0" smtClean="0"/>
              <a:t> die </a:t>
            </a:r>
            <a:r>
              <a:rPr lang="en-US" dirty="0" err="1" smtClean="0"/>
              <a:t>Wartung</a:t>
            </a:r>
            <a:r>
              <a:rPr lang="en-US" dirty="0" smtClean="0"/>
              <a:t> von </a:t>
            </a:r>
            <a:r>
              <a:rPr lang="en-US" dirty="0" err="1" smtClean="0"/>
              <a:t>älterem</a:t>
            </a:r>
            <a:r>
              <a:rPr lang="en-US" dirty="0" smtClean="0"/>
              <a:t> Code sein, </a:t>
            </a:r>
            <a:r>
              <a:rPr lang="en-US" dirty="0" err="1" smtClean="0"/>
              <a:t>dann</a:t>
            </a:r>
            <a:r>
              <a:rPr lang="en-US" dirty="0" smtClean="0"/>
              <a:t> </a:t>
            </a:r>
            <a:r>
              <a:rPr lang="en-US" dirty="0" err="1" smtClean="0"/>
              <a:t>sind</a:t>
            </a:r>
            <a:r>
              <a:rPr lang="en-US" dirty="0" smtClean="0"/>
              <a:t> </a:t>
            </a:r>
            <a:r>
              <a:rPr lang="en-US" dirty="0" err="1" smtClean="0"/>
              <a:t>Kenntnisse</a:t>
            </a:r>
            <a:r>
              <a:rPr lang="en-US" dirty="0" smtClean="0"/>
              <a:t> der </a:t>
            </a:r>
            <a:r>
              <a:rPr lang="en-US" dirty="0" err="1" smtClean="0"/>
              <a:t>älteren</a:t>
            </a:r>
            <a:r>
              <a:rPr lang="en-US" dirty="0" smtClean="0"/>
              <a:t> Patterns </a:t>
            </a:r>
            <a:r>
              <a:rPr lang="en-US" dirty="0" err="1" smtClean="0"/>
              <a:t>notwendig</a:t>
            </a:r>
            <a:r>
              <a:rPr lang="en-US" dirty="0" smtClean="0"/>
              <a:t>. </a:t>
            </a:r>
          </a:p>
          <a:p>
            <a:pPr>
              <a:defRPr/>
            </a:pPr>
            <a:r>
              <a:rPr lang="en-US" dirty="0" err="1" smtClean="0"/>
              <a:t>Als</a:t>
            </a:r>
            <a:r>
              <a:rPr lang="en-US" dirty="0" smtClean="0"/>
              <a:t> </a:t>
            </a:r>
            <a:r>
              <a:rPr lang="en-US" dirty="0" err="1" smtClean="0"/>
              <a:t>letztes</a:t>
            </a:r>
            <a:r>
              <a:rPr lang="en-US" dirty="0" smtClean="0"/>
              <a:t> </a:t>
            </a:r>
            <a:r>
              <a:rPr lang="en-US" dirty="0" err="1" smtClean="0"/>
              <a:t>folgt</a:t>
            </a:r>
            <a:r>
              <a:rPr lang="en-US" dirty="0" smtClean="0"/>
              <a:t> </a:t>
            </a:r>
            <a:r>
              <a:rPr lang="en-US" dirty="0" err="1" smtClean="0"/>
              <a:t>noch</a:t>
            </a:r>
            <a:r>
              <a:rPr lang="en-US" dirty="0" smtClean="0"/>
              <a:t> </a:t>
            </a:r>
            <a:r>
              <a:rPr lang="en-US" dirty="0" err="1" smtClean="0"/>
              <a:t>eine</a:t>
            </a:r>
            <a:r>
              <a:rPr lang="en-US" dirty="0" smtClean="0"/>
              <a:t> </a:t>
            </a:r>
            <a:r>
              <a:rPr lang="en-US" dirty="0" err="1" smtClean="0"/>
              <a:t>Übersicht</a:t>
            </a:r>
            <a:r>
              <a:rPr lang="en-US" dirty="0" smtClean="0"/>
              <a:t> </a:t>
            </a:r>
            <a:r>
              <a:rPr lang="en-US" dirty="0" err="1" smtClean="0"/>
              <a:t>über</a:t>
            </a:r>
            <a:r>
              <a:rPr lang="en-US" dirty="0" smtClean="0"/>
              <a:t> die </a:t>
            </a:r>
            <a:r>
              <a:rPr lang="en-US" dirty="0" err="1" smtClean="0"/>
              <a:t>unterschiedlichen</a:t>
            </a:r>
            <a:r>
              <a:rPr lang="en-US" dirty="0" smtClean="0"/>
              <a:t> </a:t>
            </a:r>
            <a:r>
              <a:rPr lang="en-US" dirty="0" err="1" smtClean="0"/>
              <a:t>Programmiermodelle</a:t>
            </a:r>
            <a:endParaRPr lang="en-US" dirty="0" smtClean="0"/>
          </a:p>
          <a:p>
            <a:pPr lvl="1">
              <a:defRPr/>
            </a:pPr>
            <a:r>
              <a:rPr lang="en-US" dirty="0" smtClean="0"/>
              <a:t>APM (</a:t>
            </a:r>
            <a:r>
              <a:rPr lang="en-US" dirty="0" err="1" smtClean="0"/>
              <a:t>.Net</a:t>
            </a:r>
            <a:r>
              <a:rPr lang="en-US" dirty="0" smtClean="0"/>
              <a:t> 1)	-	Asynchronous Programming Model</a:t>
            </a:r>
          </a:p>
          <a:p>
            <a:pPr lvl="1">
              <a:defRPr/>
            </a:pPr>
            <a:r>
              <a:rPr lang="en-US" dirty="0" smtClean="0"/>
              <a:t>EAP (</a:t>
            </a:r>
            <a:r>
              <a:rPr lang="en-US" dirty="0" err="1" smtClean="0"/>
              <a:t>.Net</a:t>
            </a:r>
            <a:r>
              <a:rPr lang="en-US" dirty="0" smtClean="0"/>
              <a:t> 2)	-	Event-based Asynchronous Pattern</a:t>
            </a:r>
          </a:p>
          <a:p>
            <a:pPr lvl="1">
              <a:defRPr/>
            </a:pPr>
            <a:r>
              <a:rPr lang="en-US" dirty="0" smtClean="0"/>
              <a:t>TAP (</a:t>
            </a:r>
            <a:r>
              <a:rPr lang="en-US" dirty="0" err="1" smtClean="0"/>
              <a:t>.Net</a:t>
            </a:r>
            <a:r>
              <a:rPr lang="en-US" dirty="0" smtClean="0"/>
              <a:t> 4.5)	-	Task-based Asynchronous Pattern</a:t>
            </a:r>
            <a:endParaRPr lang="en-US" dirty="0"/>
          </a:p>
        </p:txBody>
      </p:sp>
      <p:sp>
        <p:nvSpPr>
          <p:cNvPr id="19459" name="Titel 7"/>
          <p:cNvSpPr>
            <a:spLocks noGrp="1"/>
          </p:cNvSpPr>
          <p:nvPr>
            <p:ph type="title"/>
          </p:nvPr>
        </p:nvSpPr>
        <p:spPr>
          <a:xfrm>
            <a:off x="414338" y="284163"/>
            <a:ext cx="7142162" cy="625475"/>
          </a:xfrm>
        </p:spPr>
        <p:txBody>
          <a:bodyPr/>
          <a:lstStyle/>
          <a:p>
            <a:pPr marL="0" indent="0">
              <a:buNone/>
            </a:pPr>
            <a:r>
              <a:rPr lang="en-US" dirty="0"/>
              <a:t>5</a:t>
            </a:r>
            <a:r>
              <a:rPr lang="en-US" dirty="0" smtClean="0"/>
              <a:t>	</a:t>
            </a:r>
            <a:r>
              <a:rPr lang="en-US" dirty="0" err="1" smtClean="0"/>
              <a:t>Fazit</a:t>
            </a:r>
            <a:endParaRPr lang="en-US" dirty="0" smtClean="0"/>
          </a:p>
        </p:txBody>
      </p:sp>
    </p:spTree>
    <p:extLst>
      <p:ext uri="{BB962C8B-B14F-4D97-AF65-F5344CB8AC3E}">
        <p14:creationId xmlns:p14="http://schemas.microsoft.com/office/powerpoint/2010/main" val="1693920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idx="1"/>
          </p:nvPr>
        </p:nvSpPr>
        <p:spPr>
          <a:xfrm>
            <a:off x="784225" y="1374775"/>
            <a:ext cx="7772400" cy="214313"/>
          </a:xfrm>
        </p:spPr>
        <p:txBody>
          <a:bodyPr/>
          <a:lstStyle/>
          <a:p>
            <a:pPr>
              <a:defRPr/>
            </a:pPr>
            <a:r>
              <a:rPr lang="en-GB" dirty="0" err="1" smtClean="0"/>
              <a:t>Danke</a:t>
            </a:r>
            <a:r>
              <a:rPr lang="en-GB" dirty="0" smtClean="0"/>
              <a:t> </a:t>
            </a:r>
            <a:r>
              <a:rPr lang="en-GB" dirty="0" err="1" smtClean="0"/>
              <a:t>für</a:t>
            </a:r>
            <a:r>
              <a:rPr lang="en-GB" dirty="0" smtClean="0"/>
              <a:t> </a:t>
            </a:r>
            <a:r>
              <a:rPr lang="en-GB" dirty="0" err="1" smtClean="0"/>
              <a:t>Ihre</a:t>
            </a:r>
            <a:r>
              <a:rPr lang="en-GB" dirty="0" smtClean="0"/>
              <a:t> </a:t>
            </a:r>
            <a:r>
              <a:rPr lang="en-GB" dirty="0" err="1" smtClean="0"/>
              <a:t>Aufmerksamkeit</a:t>
            </a:r>
            <a:r>
              <a:rPr lang="en-GB" dirty="0" smtClean="0"/>
              <a:t>.</a:t>
            </a:r>
            <a:endParaRPr dirty="0"/>
          </a:p>
        </p:txBody>
      </p:sp>
      <p:sp>
        <p:nvSpPr>
          <p:cNvPr id="8" name="Text Box 41"/>
          <p:cNvSpPr txBox="1">
            <a:spLocks noChangeArrowheads="1"/>
          </p:cNvSpPr>
          <p:nvPr/>
        </p:nvSpPr>
        <p:spPr bwMode="auto">
          <a:xfrm>
            <a:off x="777875" y="5156200"/>
            <a:ext cx="1612900" cy="1279838"/>
          </a:xfrm>
          <a:prstGeom prst="rect">
            <a:avLst/>
          </a:prstGeom>
          <a:noFill/>
          <a:ln w="9525">
            <a:noFill/>
            <a:miter lim="800000"/>
            <a:headEnd/>
            <a:tailEnd/>
          </a:ln>
        </p:spPr>
        <p:txBody>
          <a:bodyPr lIns="0" tIns="0" rIns="0" bIns="0">
            <a:spAutoFit/>
          </a:bodyPr>
          <a:lstStyle/>
          <a:p>
            <a:pPr marL="273050" indent="-273050" eaLnBrk="0" hangingPunct="0">
              <a:spcBef>
                <a:spcPts val="100"/>
              </a:spcBef>
              <a:spcAft>
                <a:spcPts val="100"/>
              </a:spcAft>
              <a:buClr>
                <a:schemeClr val="hlink"/>
              </a:buClr>
              <a:buSzPct val="120000"/>
              <a:tabLst>
                <a:tab pos="1527175" algn="l"/>
              </a:tabLst>
              <a:defRPr/>
            </a:pPr>
            <a:r>
              <a:rPr lang="de-DE" sz="950" kern="0" dirty="0">
                <a:latin typeface="+mn-lt"/>
              </a:rPr>
              <a:t>GFT Technologies AG</a:t>
            </a:r>
          </a:p>
          <a:p>
            <a:pPr marL="273050" indent="-273050" eaLnBrk="0" hangingPunct="0">
              <a:spcBef>
                <a:spcPts val="100"/>
              </a:spcBef>
              <a:spcAft>
                <a:spcPts val="100"/>
              </a:spcAft>
              <a:buClr>
                <a:schemeClr val="hlink"/>
              </a:buClr>
              <a:buSzPct val="120000"/>
              <a:tabLst>
                <a:tab pos="1527175" algn="l"/>
              </a:tabLst>
              <a:defRPr/>
            </a:pPr>
            <a:r>
              <a:rPr lang="de-DE" sz="950" b="1" kern="0" dirty="0" smtClean="0">
                <a:latin typeface="+mn-lt"/>
              </a:rPr>
              <a:t>Martin Janda</a:t>
            </a:r>
            <a:endParaRPr lang="de-DE" sz="950" b="1" kern="0" dirty="0">
              <a:latin typeface="+mn-lt"/>
            </a:endParaRPr>
          </a:p>
          <a:p>
            <a:pPr marL="273050" indent="-273050" eaLnBrk="0" hangingPunct="0">
              <a:spcBef>
                <a:spcPts val="100"/>
              </a:spcBef>
              <a:spcAft>
                <a:spcPts val="100"/>
              </a:spcAft>
              <a:buClr>
                <a:schemeClr val="hlink"/>
              </a:buClr>
              <a:buSzPct val="120000"/>
              <a:tabLst>
                <a:tab pos="1527175" algn="l"/>
              </a:tabLst>
              <a:defRPr/>
            </a:pPr>
            <a:endParaRPr lang="de-DE" sz="950" kern="0" dirty="0" smtClean="0">
              <a:latin typeface="+mn-lt"/>
            </a:endParaRPr>
          </a:p>
          <a:p>
            <a:pPr marL="273050" indent="-273050" eaLnBrk="0" hangingPunct="0">
              <a:spcBef>
                <a:spcPts val="100"/>
              </a:spcBef>
              <a:spcAft>
                <a:spcPts val="100"/>
              </a:spcAft>
              <a:buClr>
                <a:schemeClr val="hlink"/>
              </a:buClr>
              <a:buSzPct val="120000"/>
              <a:tabLst>
                <a:tab pos="1527175" algn="l"/>
              </a:tabLst>
              <a:defRPr/>
            </a:pPr>
            <a:endParaRPr lang="de-DE" sz="500" kern="0" dirty="0">
              <a:latin typeface="+mn-lt"/>
            </a:endParaRPr>
          </a:p>
          <a:p>
            <a:pPr marL="273050" indent="-273050" eaLnBrk="0" hangingPunct="0">
              <a:spcBef>
                <a:spcPts val="100"/>
              </a:spcBef>
              <a:spcAft>
                <a:spcPts val="100"/>
              </a:spcAft>
              <a:buClr>
                <a:schemeClr val="hlink"/>
              </a:buClr>
              <a:buSzPct val="120000"/>
              <a:tabLst>
                <a:tab pos="1527175" algn="l"/>
              </a:tabLst>
              <a:defRPr/>
            </a:pPr>
            <a:r>
              <a:rPr lang="de-DE" sz="950" kern="0" dirty="0" err="1" smtClean="0">
                <a:latin typeface="+mn-lt"/>
              </a:rPr>
              <a:t>Mergenthalerallee</a:t>
            </a:r>
            <a:r>
              <a:rPr lang="de-DE" sz="950" kern="0" dirty="0" smtClean="0">
                <a:latin typeface="+mn-lt"/>
              </a:rPr>
              <a:t> 55</a:t>
            </a:r>
            <a:endParaRPr lang="de-DE" sz="950" kern="0" dirty="0">
              <a:latin typeface="+mn-lt"/>
            </a:endParaRPr>
          </a:p>
          <a:p>
            <a:pPr marL="273050" indent="-273050" eaLnBrk="0" hangingPunct="0">
              <a:spcBef>
                <a:spcPts val="100"/>
              </a:spcBef>
              <a:spcAft>
                <a:spcPts val="100"/>
              </a:spcAft>
              <a:buClr>
                <a:schemeClr val="hlink"/>
              </a:buClr>
              <a:buSzPct val="120000"/>
              <a:tabLst>
                <a:tab pos="1527175" algn="l"/>
              </a:tabLst>
              <a:defRPr/>
            </a:pPr>
            <a:r>
              <a:rPr lang="de-DE" sz="950" kern="0" dirty="0" smtClean="0">
                <a:latin typeface="+mn-lt"/>
              </a:rPr>
              <a:t>Eschborn, 09.02.2016</a:t>
            </a:r>
            <a:endParaRPr lang="de-DE" sz="950" kern="0" dirty="0">
              <a:latin typeface="+mn-lt"/>
            </a:endParaRPr>
          </a:p>
          <a:p>
            <a:pPr marL="273050" indent="-273050" eaLnBrk="0" hangingPunct="0">
              <a:spcBef>
                <a:spcPts val="100"/>
              </a:spcBef>
              <a:spcAft>
                <a:spcPts val="100"/>
              </a:spcAft>
              <a:buClr>
                <a:schemeClr val="hlink"/>
              </a:buClr>
              <a:buSzPct val="120000"/>
              <a:tabLst>
                <a:tab pos="1527175" algn="l"/>
              </a:tabLst>
              <a:defRPr/>
            </a:pPr>
            <a:r>
              <a:rPr lang="de-DE" sz="950" kern="0" dirty="0">
                <a:latin typeface="+mn-lt"/>
              </a:rPr>
              <a:t>T +49 </a:t>
            </a:r>
            <a:r>
              <a:rPr lang="de-DE" sz="950" kern="0" dirty="0" smtClean="0">
                <a:latin typeface="+mn-lt"/>
              </a:rPr>
              <a:t>6196 969-2772</a:t>
            </a:r>
            <a:r>
              <a:rPr lang="de-DE" sz="950" kern="0" dirty="0">
                <a:latin typeface="+mn-lt"/>
              </a:rPr>
              <a:t>	</a:t>
            </a:r>
          </a:p>
          <a:p>
            <a:pPr marL="273050" indent="-273050" eaLnBrk="0" hangingPunct="0">
              <a:spcBef>
                <a:spcPts val="100"/>
              </a:spcBef>
              <a:spcAft>
                <a:spcPts val="100"/>
              </a:spcAft>
              <a:buClr>
                <a:schemeClr val="hlink"/>
              </a:buClr>
              <a:buSzPct val="120000"/>
              <a:tabLst>
                <a:tab pos="1527175" algn="l"/>
              </a:tabLst>
              <a:defRPr/>
            </a:pPr>
            <a:r>
              <a:rPr lang="de-DE" sz="950" kern="0" dirty="0" smtClean="0">
                <a:latin typeface="+mn-lt"/>
              </a:rPr>
              <a:t>Martin.Janda@gft.com</a:t>
            </a:r>
            <a:endParaRPr lang="de-DE" sz="950" kern="0" dirty="0">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endParaRPr lang="en-US" dirty="0" smtClean="0"/>
          </a:p>
        </p:txBody>
      </p:sp>
      <p:sp>
        <p:nvSpPr>
          <p:cNvPr id="10" name="Inhaltsplatzhalter 9"/>
          <p:cNvSpPr>
            <a:spLocks noGrp="1"/>
          </p:cNvSpPr>
          <p:nvPr>
            <p:ph sz="half" idx="2"/>
          </p:nvPr>
        </p:nvSpPr>
        <p:spPr>
          <a:xfrm>
            <a:off x="771525" y="1931988"/>
            <a:ext cx="7956550" cy="4319587"/>
          </a:xfrm>
        </p:spPr>
        <p:txBody>
          <a:bodyPr/>
          <a:lstStyle/>
          <a:p>
            <a:pPr>
              <a:defRPr/>
            </a:pPr>
            <a:r>
              <a:rPr lang="de-DE" dirty="0">
                <a:hlinkClick r:id="rId2"/>
              </a:rPr>
              <a:t>https://de.wikipedia.org/wiki/Multithreading </a:t>
            </a:r>
            <a:endParaRPr lang="de-DE" dirty="0" smtClean="0">
              <a:hlinkClick r:id="rId2"/>
            </a:endParaRPr>
          </a:p>
          <a:p>
            <a:pPr>
              <a:defRPr/>
            </a:pPr>
            <a:r>
              <a:rPr lang="de-DE" dirty="0" smtClean="0">
                <a:hlinkClick r:id="rId2"/>
              </a:rPr>
              <a:t>https</a:t>
            </a:r>
            <a:r>
              <a:rPr lang="de-DE" dirty="0">
                <a:hlinkClick r:id="rId2"/>
              </a:rPr>
              <a:t>://</a:t>
            </a:r>
            <a:r>
              <a:rPr lang="de-DE" dirty="0" smtClean="0">
                <a:hlinkClick r:id="rId2"/>
              </a:rPr>
              <a:t>msdn.microsoft.com/de-de/library/bb397687.aspx</a:t>
            </a:r>
            <a:endParaRPr lang="de-DE" dirty="0" smtClean="0"/>
          </a:p>
          <a:p>
            <a:pPr>
              <a:defRPr/>
            </a:pPr>
            <a:r>
              <a:rPr lang="de-DE" dirty="0">
                <a:hlinkClick r:id="rId3"/>
              </a:rPr>
              <a:t>https://</a:t>
            </a:r>
            <a:r>
              <a:rPr lang="de-DE" dirty="0" smtClean="0">
                <a:hlinkClick r:id="rId3"/>
              </a:rPr>
              <a:t>msdn.microsoft.com/de-de/library/ms173171.aspx</a:t>
            </a:r>
            <a:endParaRPr lang="de-DE" dirty="0" smtClean="0"/>
          </a:p>
          <a:p>
            <a:pPr>
              <a:defRPr/>
            </a:pPr>
            <a:r>
              <a:rPr lang="de-DE" dirty="0">
                <a:hlinkClick r:id="rId4"/>
              </a:rPr>
              <a:t>http://coders-corner.net/2013/04/09/multithreading-in-c-teil-11-lock-monitor-mutex-semaphore-semaphoreslim</a:t>
            </a:r>
            <a:r>
              <a:rPr lang="de-DE" dirty="0" smtClean="0">
                <a:hlinkClick r:id="rId4"/>
              </a:rPr>
              <a:t>/</a:t>
            </a:r>
            <a:endParaRPr lang="de-DE" dirty="0" smtClean="0"/>
          </a:p>
          <a:p>
            <a:pPr>
              <a:defRPr/>
            </a:pPr>
            <a:r>
              <a:rPr lang="de-DE" dirty="0">
                <a:hlinkClick r:id="rId5"/>
              </a:rPr>
              <a:t>https://</a:t>
            </a:r>
            <a:r>
              <a:rPr lang="de-DE" dirty="0" smtClean="0">
                <a:hlinkClick r:id="rId5"/>
              </a:rPr>
              <a:t>msdn.microsoft.com/de-de/library/ms173179.aspx</a:t>
            </a: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de-DE" dirty="0" err="1" smtClean="0"/>
              <a:t>Referencen</a:t>
            </a:r>
            <a:endParaRPr lang="en-US" dirty="0" smtClean="0"/>
          </a:p>
        </p:txBody>
      </p:sp>
    </p:spTree>
    <p:extLst>
      <p:ext uri="{BB962C8B-B14F-4D97-AF65-F5344CB8AC3E}">
        <p14:creationId xmlns:p14="http://schemas.microsoft.com/office/powerpoint/2010/main" val="62297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err="1" smtClean="0"/>
              <a:t>Zielsetzung</a:t>
            </a:r>
            <a:r>
              <a:rPr lang="en-US" smtClean="0"/>
              <a:t> des Multithreading</a:t>
            </a:r>
            <a:endParaRPr lang="en-US"/>
          </a:p>
        </p:txBody>
      </p:sp>
      <p:sp>
        <p:nvSpPr>
          <p:cNvPr id="10" name="Inhaltsplatzhalter 9"/>
          <p:cNvSpPr>
            <a:spLocks noGrp="1"/>
          </p:cNvSpPr>
          <p:nvPr>
            <p:ph sz="half" idx="2"/>
          </p:nvPr>
        </p:nvSpPr>
        <p:spPr>
          <a:xfrm>
            <a:off x="771525" y="1931988"/>
            <a:ext cx="7956550" cy="4319587"/>
          </a:xfrm>
        </p:spPr>
        <p:txBody>
          <a:bodyPr/>
          <a:lstStyle/>
          <a:p>
            <a:pPr>
              <a:defRPr/>
            </a:pPr>
            <a:r>
              <a:rPr lang="en-US" err="1" smtClean="0"/>
              <a:t>Optimierung</a:t>
            </a:r>
            <a:r>
              <a:rPr lang="en-US" smtClean="0"/>
              <a:t> der </a:t>
            </a:r>
            <a:r>
              <a:rPr lang="en-US" err="1" smtClean="0"/>
              <a:t>Auslastung</a:t>
            </a:r>
            <a:r>
              <a:rPr lang="en-US" smtClean="0"/>
              <a:t> von </a:t>
            </a:r>
            <a:r>
              <a:rPr lang="en-US" err="1" smtClean="0"/>
              <a:t>Ressourcen</a:t>
            </a:r>
            <a:r>
              <a:rPr lang="en-US" smtClean="0"/>
              <a:t/>
            </a:r>
            <a:br>
              <a:rPr lang="en-US" smtClean="0"/>
            </a:br>
            <a:r>
              <a:rPr lang="en-US" smtClean="0"/>
              <a:t/>
            </a:r>
            <a:br>
              <a:rPr lang="en-US" smtClean="0"/>
            </a:br>
            <a:r>
              <a:rPr lang="en-US" err="1" smtClean="0"/>
              <a:t>Wenn</a:t>
            </a:r>
            <a:r>
              <a:rPr lang="en-US" smtClean="0"/>
              <a:t> </a:t>
            </a:r>
            <a:r>
              <a:rPr lang="en-US" err="1" smtClean="0"/>
              <a:t>ein</a:t>
            </a:r>
            <a:r>
              <a:rPr lang="en-US" smtClean="0"/>
              <a:t> System </a:t>
            </a:r>
            <a:r>
              <a:rPr lang="en-US" err="1" smtClean="0"/>
              <a:t>beispielsweise</a:t>
            </a:r>
            <a:r>
              <a:rPr lang="en-US" smtClean="0"/>
              <a:t> auf </a:t>
            </a:r>
            <a:r>
              <a:rPr lang="en-US" err="1" smtClean="0"/>
              <a:t>eine</a:t>
            </a:r>
            <a:r>
              <a:rPr lang="en-US" smtClean="0"/>
              <a:t> </a:t>
            </a:r>
            <a:r>
              <a:rPr lang="en-US" err="1" smtClean="0"/>
              <a:t>Benutzereingabe</a:t>
            </a:r>
            <a:r>
              <a:rPr lang="en-US" smtClean="0"/>
              <a:t> </a:t>
            </a:r>
            <a:r>
              <a:rPr lang="en-US" err="1" smtClean="0"/>
              <a:t>wartet</a:t>
            </a:r>
            <a:r>
              <a:rPr lang="en-US" smtClean="0"/>
              <a:t>, </a:t>
            </a:r>
            <a:r>
              <a:rPr lang="en-US" err="1" smtClean="0"/>
              <a:t>dann</a:t>
            </a:r>
            <a:r>
              <a:rPr lang="en-US" smtClean="0"/>
              <a:t> </a:t>
            </a:r>
            <a:r>
              <a:rPr lang="en-US" err="1" smtClean="0"/>
              <a:t>wird</a:t>
            </a:r>
            <a:r>
              <a:rPr lang="en-US" smtClean="0"/>
              <a:t> </a:t>
            </a:r>
            <a:r>
              <a:rPr lang="en-US" err="1" smtClean="0"/>
              <a:t>bei</a:t>
            </a:r>
            <a:r>
              <a:rPr lang="en-US" smtClean="0"/>
              <a:t> </a:t>
            </a:r>
            <a:r>
              <a:rPr lang="en-US" err="1" smtClean="0"/>
              <a:t>einer</a:t>
            </a:r>
            <a:r>
              <a:rPr lang="en-US" smtClean="0"/>
              <a:t> </a:t>
            </a:r>
            <a:r>
              <a:rPr lang="en-US" err="1" smtClean="0"/>
              <a:t>nicht</a:t>
            </a:r>
            <a:r>
              <a:rPr lang="en-US" smtClean="0"/>
              <a:t> </a:t>
            </a:r>
            <a:r>
              <a:rPr lang="en-US" err="1" smtClean="0"/>
              <a:t>nebenläufigen</a:t>
            </a:r>
            <a:r>
              <a:rPr lang="en-US" smtClean="0"/>
              <a:t> </a:t>
            </a:r>
            <a:r>
              <a:rPr lang="en-US" err="1" smtClean="0"/>
              <a:t>Anwendung</a:t>
            </a:r>
            <a:r>
              <a:rPr lang="en-US" smtClean="0"/>
              <a:t> </a:t>
            </a:r>
            <a:r>
              <a:rPr lang="en-US" err="1" smtClean="0"/>
              <a:t>diese</a:t>
            </a:r>
            <a:r>
              <a:rPr lang="en-US" smtClean="0"/>
              <a:t> </a:t>
            </a:r>
            <a:r>
              <a:rPr lang="en-US" err="1" smtClean="0"/>
              <a:t>Wartezeit</a:t>
            </a:r>
            <a:r>
              <a:rPr lang="en-US" smtClean="0"/>
              <a:t> </a:t>
            </a:r>
            <a:r>
              <a:rPr lang="en-US" err="1" smtClean="0"/>
              <a:t>ungenutzt</a:t>
            </a:r>
            <a:r>
              <a:rPr lang="en-US" smtClean="0"/>
              <a:t> </a:t>
            </a:r>
            <a:r>
              <a:rPr lang="en-US" err="1" smtClean="0"/>
              <a:t>verschendet</a:t>
            </a:r>
            <a:r>
              <a:rPr lang="en-US" smtClean="0"/>
              <a:t>. In </a:t>
            </a:r>
            <a:r>
              <a:rPr lang="en-US" err="1" smtClean="0"/>
              <a:t>einer</a:t>
            </a:r>
            <a:r>
              <a:rPr lang="en-US" smtClean="0"/>
              <a:t> </a:t>
            </a:r>
            <a:r>
              <a:rPr lang="en-US" err="1" smtClean="0"/>
              <a:t>nebenläufigen</a:t>
            </a:r>
            <a:r>
              <a:rPr lang="en-US" smtClean="0"/>
              <a:t> </a:t>
            </a:r>
            <a:r>
              <a:rPr lang="en-US" err="1" smtClean="0"/>
              <a:t>Anwendung</a:t>
            </a:r>
            <a:r>
              <a:rPr lang="en-US" smtClean="0"/>
              <a:t> </a:t>
            </a:r>
            <a:r>
              <a:rPr lang="en-US" err="1" smtClean="0"/>
              <a:t>kann</a:t>
            </a:r>
            <a:r>
              <a:rPr lang="en-US" smtClean="0"/>
              <a:t> </a:t>
            </a:r>
            <a:r>
              <a:rPr lang="en-US" err="1" smtClean="0"/>
              <a:t>diese</a:t>
            </a:r>
            <a:r>
              <a:rPr lang="en-US" smtClean="0"/>
              <a:t> </a:t>
            </a:r>
            <a:r>
              <a:rPr lang="en-US" err="1" smtClean="0"/>
              <a:t>Wartezeit</a:t>
            </a:r>
            <a:r>
              <a:rPr lang="en-US" smtClean="0"/>
              <a:t> </a:t>
            </a:r>
            <a:r>
              <a:rPr lang="en-US" err="1" smtClean="0"/>
              <a:t>jedoch</a:t>
            </a:r>
            <a:r>
              <a:rPr lang="en-US" smtClean="0"/>
              <a:t> </a:t>
            </a:r>
            <a:r>
              <a:rPr lang="en-US" err="1" smtClean="0"/>
              <a:t>für</a:t>
            </a:r>
            <a:r>
              <a:rPr lang="en-US" smtClean="0"/>
              <a:t> </a:t>
            </a:r>
            <a:r>
              <a:rPr lang="en-US" err="1" smtClean="0"/>
              <a:t>andere</a:t>
            </a:r>
            <a:r>
              <a:rPr lang="en-US" smtClean="0"/>
              <a:t> </a:t>
            </a:r>
            <a:r>
              <a:rPr lang="en-US" err="1" smtClean="0"/>
              <a:t>Aufgaben</a:t>
            </a:r>
            <a:r>
              <a:rPr lang="en-US" smtClean="0"/>
              <a:t> </a:t>
            </a:r>
            <a:r>
              <a:rPr lang="en-US" err="1" smtClean="0"/>
              <a:t>genutzt</a:t>
            </a:r>
            <a:r>
              <a:rPr lang="en-US" smtClean="0"/>
              <a:t> warden.</a:t>
            </a:r>
          </a:p>
          <a:p>
            <a:pPr>
              <a:defRPr/>
            </a:pPr>
            <a:r>
              <a:rPr lang="en-US" err="1" smtClean="0"/>
              <a:t>Konzept</a:t>
            </a:r>
            <a:r>
              <a:rPr lang="en-US" smtClean="0"/>
              <a:t> “Fast and Fluid”</a:t>
            </a:r>
            <a:br>
              <a:rPr lang="en-US" smtClean="0"/>
            </a:br>
            <a:r>
              <a:rPr lang="en-US" smtClean="0"/>
              <a:t/>
            </a:r>
            <a:br>
              <a:rPr lang="en-US" smtClean="0"/>
            </a:br>
            <a:r>
              <a:rPr lang="en-US" err="1" smtClean="0"/>
              <a:t>Hier</a:t>
            </a:r>
            <a:r>
              <a:rPr lang="en-US" smtClean="0"/>
              <a:t> </a:t>
            </a:r>
            <a:r>
              <a:rPr lang="en-US" err="1" smtClean="0"/>
              <a:t>handelt</a:t>
            </a:r>
            <a:r>
              <a:rPr lang="en-US" smtClean="0"/>
              <a:t> </a:t>
            </a:r>
            <a:r>
              <a:rPr lang="en-US" err="1" smtClean="0"/>
              <a:t>es</a:t>
            </a:r>
            <a:r>
              <a:rPr lang="en-US" smtClean="0"/>
              <a:t> </a:t>
            </a:r>
            <a:r>
              <a:rPr lang="en-US" err="1" smtClean="0"/>
              <a:t>sich</a:t>
            </a:r>
            <a:r>
              <a:rPr lang="en-US" smtClean="0"/>
              <a:t> um </a:t>
            </a:r>
            <a:r>
              <a:rPr lang="en-US" err="1" smtClean="0"/>
              <a:t>eine</a:t>
            </a:r>
            <a:r>
              <a:rPr lang="en-US" smtClean="0"/>
              <a:t> </a:t>
            </a:r>
            <a:r>
              <a:rPr lang="en-US" err="1" smtClean="0"/>
              <a:t>neue</a:t>
            </a:r>
            <a:r>
              <a:rPr lang="en-US" smtClean="0"/>
              <a:t> </a:t>
            </a:r>
            <a:r>
              <a:rPr lang="en-US" err="1" smtClean="0"/>
              <a:t>Richtlinie</a:t>
            </a:r>
            <a:r>
              <a:rPr lang="en-US" smtClean="0"/>
              <a:t> von Microsoft </a:t>
            </a:r>
            <a:r>
              <a:rPr lang="en-US" err="1" smtClean="0"/>
              <a:t>für</a:t>
            </a:r>
            <a:r>
              <a:rPr lang="en-US" smtClean="0"/>
              <a:t> die </a:t>
            </a:r>
            <a:r>
              <a:rPr lang="en-US" err="1" smtClean="0"/>
              <a:t>Erstellung</a:t>
            </a:r>
            <a:r>
              <a:rPr lang="en-US" smtClean="0"/>
              <a:t> von </a:t>
            </a:r>
            <a:r>
              <a:rPr lang="en-US" err="1" smtClean="0"/>
              <a:t>Benutzeroberflächen</a:t>
            </a:r>
            <a:r>
              <a:rPr lang="en-US" smtClean="0"/>
              <a:t>. </a:t>
            </a:r>
            <a:r>
              <a:rPr lang="en-US" err="1" smtClean="0"/>
              <a:t>Ziel</a:t>
            </a:r>
            <a:r>
              <a:rPr lang="en-US" smtClean="0"/>
              <a:t> </a:t>
            </a:r>
            <a:r>
              <a:rPr lang="en-US" err="1" smtClean="0"/>
              <a:t>ist</a:t>
            </a:r>
            <a:r>
              <a:rPr lang="en-US" smtClean="0"/>
              <a:t> </a:t>
            </a:r>
            <a:r>
              <a:rPr lang="en-US" err="1" smtClean="0"/>
              <a:t>es</a:t>
            </a:r>
            <a:r>
              <a:rPr lang="en-US" smtClean="0"/>
              <a:t>, </a:t>
            </a:r>
            <a:r>
              <a:rPr lang="en-US" err="1" smtClean="0"/>
              <a:t>dass</a:t>
            </a:r>
            <a:r>
              <a:rPr lang="en-US" smtClean="0"/>
              <a:t> der </a:t>
            </a:r>
            <a:r>
              <a:rPr lang="en-US" err="1" smtClean="0"/>
              <a:t>Benutzer</a:t>
            </a:r>
            <a:r>
              <a:rPr lang="en-US" smtClean="0"/>
              <a:t> </a:t>
            </a:r>
            <a:r>
              <a:rPr lang="en-US" err="1" smtClean="0"/>
              <a:t>eine</a:t>
            </a:r>
            <a:r>
              <a:rPr lang="en-US" smtClean="0"/>
              <a:t> </a:t>
            </a:r>
            <a:r>
              <a:rPr lang="en-US" err="1" smtClean="0"/>
              <a:t>schnelle</a:t>
            </a:r>
            <a:r>
              <a:rPr lang="en-US" smtClean="0"/>
              <a:t> und </a:t>
            </a:r>
            <a:r>
              <a:rPr lang="en-US" err="1" smtClean="0"/>
              <a:t>flüssige</a:t>
            </a:r>
            <a:r>
              <a:rPr lang="en-US" smtClean="0"/>
              <a:t> </a:t>
            </a:r>
            <a:r>
              <a:rPr lang="en-US" err="1" smtClean="0"/>
              <a:t>Oberfläche</a:t>
            </a:r>
            <a:r>
              <a:rPr lang="en-US" smtClean="0"/>
              <a:t> </a:t>
            </a:r>
            <a:r>
              <a:rPr lang="en-US" err="1" smtClean="0"/>
              <a:t>zur</a:t>
            </a:r>
            <a:r>
              <a:rPr lang="en-US" smtClean="0"/>
              <a:t> </a:t>
            </a:r>
            <a:r>
              <a:rPr lang="en-US" err="1" smtClean="0"/>
              <a:t>Verfügung</a:t>
            </a:r>
            <a:r>
              <a:rPr lang="en-US" smtClean="0"/>
              <a:t> </a:t>
            </a:r>
            <a:r>
              <a:rPr lang="en-US" err="1" smtClean="0"/>
              <a:t>gestellt</a:t>
            </a:r>
            <a:r>
              <a:rPr lang="en-US" smtClean="0"/>
              <a:t> </a:t>
            </a:r>
            <a:r>
              <a:rPr lang="en-US" err="1" smtClean="0"/>
              <a:t>bekommt</a:t>
            </a:r>
            <a:r>
              <a:rPr lang="en-US" smtClean="0"/>
              <a:t>. </a:t>
            </a:r>
            <a:r>
              <a:rPr lang="en-US" err="1" smtClean="0"/>
              <a:t>Zu</a:t>
            </a:r>
            <a:r>
              <a:rPr lang="en-US" smtClean="0"/>
              <a:t> </a:t>
            </a:r>
            <a:r>
              <a:rPr lang="en-US" err="1" smtClean="0"/>
              <a:t>diesem</a:t>
            </a:r>
            <a:r>
              <a:rPr lang="en-US" smtClean="0"/>
              <a:t> </a:t>
            </a:r>
            <a:r>
              <a:rPr lang="en-US" err="1" smtClean="0"/>
              <a:t>Zweck</a:t>
            </a:r>
            <a:r>
              <a:rPr lang="en-US" smtClean="0"/>
              <a:t> </a:t>
            </a:r>
            <a:r>
              <a:rPr lang="en-US" err="1" smtClean="0"/>
              <a:t>stellt</a:t>
            </a:r>
            <a:r>
              <a:rPr lang="en-US" smtClean="0"/>
              <a:t> das </a:t>
            </a:r>
            <a:r>
              <a:rPr lang="en-US" err="1" smtClean="0"/>
              <a:t>WinRt</a:t>
            </a:r>
            <a:r>
              <a:rPr lang="en-US" smtClean="0"/>
              <a:t>-Runtime </a:t>
            </a:r>
            <a:r>
              <a:rPr lang="en-US" err="1" smtClean="0"/>
              <a:t>manche</a:t>
            </a:r>
            <a:r>
              <a:rPr lang="en-US" smtClean="0"/>
              <a:t> </a:t>
            </a:r>
            <a:r>
              <a:rPr lang="en-US" err="1" smtClean="0"/>
              <a:t>Funktionen</a:t>
            </a:r>
            <a:r>
              <a:rPr lang="en-US" smtClean="0"/>
              <a:t> </a:t>
            </a:r>
            <a:r>
              <a:rPr lang="en-US" err="1" smtClean="0"/>
              <a:t>nur</a:t>
            </a:r>
            <a:r>
              <a:rPr lang="en-US" smtClean="0"/>
              <a:t> </a:t>
            </a:r>
            <a:r>
              <a:rPr lang="en-US" err="1" smtClean="0"/>
              <a:t>noch</a:t>
            </a:r>
            <a:r>
              <a:rPr lang="en-US" smtClean="0"/>
              <a:t> asynchrony </a:t>
            </a:r>
            <a:r>
              <a:rPr lang="en-US" err="1" smtClean="0"/>
              <a:t>zur</a:t>
            </a:r>
            <a:r>
              <a:rPr lang="en-US" smtClean="0"/>
              <a:t> </a:t>
            </a:r>
            <a:r>
              <a:rPr lang="en-US" err="1" smtClean="0"/>
              <a:t>Verfügung</a:t>
            </a:r>
            <a:r>
              <a:rPr lang="en-US" smtClean="0"/>
              <a:t>. </a:t>
            </a:r>
            <a:r>
              <a:rPr lang="en-US" err="1" smtClean="0"/>
              <a:t>Wer</a:t>
            </a:r>
            <a:r>
              <a:rPr lang="en-US" smtClean="0"/>
              <a:t> Apps </a:t>
            </a:r>
            <a:r>
              <a:rPr lang="en-US" err="1" smtClean="0"/>
              <a:t>für</a:t>
            </a:r>
            <a:r>
              <a:rPr lang="en-US" smtClean="0"/>
              <a:t> den Windows-Store </a:t>
            </a:r>
            <a:r>
              <a:rPr lang="en-US" err="1" smtClean="0"/>
              <a:t>entwickeln</a:t>
            </a:r>
            <a:r>
              <a:rPr lang="en-US" smtClean="0"/>
              <a:t> </a:t>
            </a:r>
            <a:r>
              <a:rPr lang="en-US" err="1" smtClean="0"/>
              <a:t>möchte</a:t>
            </a:r>
            <a:r>
              <a:rPr lang="en-US" smtClean="0"/>
              <a:t> muss </a:t>
            </a:r>
            <a:r>
              <a:rPr lang="en-US" err="1" smtClean="0"/>
              <a:t>diese</a:t>
            </a:r>
            <a:r>
              <a:rPr lang="en-US" smtClean="0"/>
              <a:t> </a:t>
            </a:r>
            <a:r>
              <a:rPr lang="en-US" err="1" smtClean="0"/>
              <a:t>Richtlinie</a:t>
            </a:r>
            <a:r>
              <a:rPr lang="en-US" smtClean="0"/>
              <a:t> </a:t>
            </a:r>
            <a:r>
              <a:rPr lang="en-US" err="1" smtClean="0"/>
              <a:t>auch</a:t>
            </a:r>
            <a:r>
              <a:rPr lang="en-US" smtClean="0"/>
              <a:t> in </a:t>
            </a:r>
            <a:r>
              <a:rPr lang="en-US" err="1" smtClean="0"/>
              <a:t>seinem</a:t>
            </a:r>
            <a:r>
              <a:rPr lang="en-US" smtClean="0"/>
              <a:t> </a:t>
            </a:r>
            <a:r>
              <a:rPr lang="en-US" err="1" smtClean="0"/>
              <a:t>Programm</a:t>
            </a:r>
            <a:r>
              <a:rPr lang="en-US" smtClean="0"/>
              <a:t> </a:t>
            </a:r>
            <a:r>
              <a:rPr lang="en-US" err="1" smtClean="0"/>
              <a:t>integrieren</a:t>
            </a:r>
            <a:r>
              <a:rPr lang="en-US" smtClean="0"/>
              <a:t>. </a:t>
            </a:r>
            <a:r>
              <a:rPr lang="en-US" err="1" smtClean="0"/>
              <a:t>Jede</a:t>
            </a:r>
            <a:r>
              <a:rPr lang="en-US" smtClean="0"/>
              <a:t> </a:t>
            </a:r>
            <a:r>
              <a:rPr lang="en-US" err="1" smtClean="0"/>
              <a:t>Verarbeitung</a:t>
            </a:r>
            <a:r>
              <a:rPr lang="en-US" smtClean="0"/>
              <a:t> </a:t>
            </a:r>
            <a:r>
              <a:rPr lang="en-US" err="1" smtClean="0"/>
              <a:t>läuft</a:t>
            </a:r>
            <a:r>
              <a:rPr lang="en-US" smtClean="0"/>
              <a:t> </a:t>
            </a:r>
            <a:r>
              <a:rPr lang="en-US" err="1" smtClean="0"/>
              <a:t>daher</a:t>
            </a:r>
            <a:r>
              <a:rPr lang="en-US" smtClean="0"/>
              <a:t> parallel </a:t>
            </a:r>
            <a:r>
              <a:rPr lang="en-US" err="1" smtClean="0"/>
              <a:t>zur</a:t>
            </a:r>
            <a:r>
              <a:rPr lang="en-US" smtClean="0"/>
              <a:t> </a:t>
            </a:r>
            <a:r>
              <a:rPr lang="en-US" err="1" smtClean="0"/>
              <a:t>Benutzeroberfäche</a:t>
            </a:r>
            <a:r>
              <a:rPr lang="en-US" smtClean="0"/>
              <a:t> die </a:t>
            </a:r>
            <a:r>
              <a:rPr lang="en-US" err="1" smtClean="0"/>
              <a:t>zu</a:t>
            </a:r>
            <a:r>
              <a:rPr lang="en-US" smtClean="0"/>
              <a:t> </a:t>
            </a:r>
            <a:r>
              <a:rPr lang="en-US" err="1" smtClean="0"/>
              <a:t>allen</a:t>
            </a:r>
            <a:r>
              <a:rPr lang="en-US" smtClean="0"/>
              <a:t> </a:t>
            </a:r>
            <a:r>
              <a:rPr lang="en-US" err="1" smtClean="0"/>
              <a:t>Zeitpunkten</a:t>
            </a:r>
            <a:r>
              <a:rPr lang="en-US" smtClean="0"/>
              <a:t> </a:t>
            </a:r>
            <a:r>
              <a:rPr lang="en-US" err="1" smtClean="0"/>
              <a:t>bedienbar</a:t>
            </a:r>
            <a:r>
              <a:rPr lang="en-US" smtClean="0"/>
              <a:t> </a:t>
            </a:r>
            <a:r>
              <a:rPr lang="en-US" err="1" smtClean="0"/>
              <a:t>bleibt</a:t>
            </a:r>
            <a:r>
              <a:rPr lang="en-US" smtClean="0"/>
              <a:t>.</a:t>
            </a:r>
          </a:p>
          <a:p>
            <a:pPr>
              <a:defRPr/>
            </a:pPr>
            <a:r>
              <a:rPr lang="en-US" err="1" smtClean="0"/>
              <a:t>Moderne</a:t>
            </a:r>
            <a:r>
              <a:rPr lang="en-US" smtClean="0"/>
              <a:t> </a:t>
            </a:r>
            <a:r>
              <a:rPr lang="en-US" err="1" smtClean="0"/>
              <a:t>Multikern-Prozessoren</a:t>
            </a:r>
            <a:r>
              <a:rPr lang="en-US" smtClean="0"/>
              <a:t> </a:t>
            </a:r>
            <a:r>
              <a:rPr lang="en-US" err="1" smtClean="0"/>
              <a:t>auslasten</a:t>
            </a:r>
            <a:r>
              <a:rPr lang="en-US" smtClean="0"/>
              <a:t/>
            </a:r>
            <a:br>
              <a:rPr lang="en-US" smtClean="0"/>
            </a:br>
            <a:r>
              <a:rPr lang="en-US" smtClean="0"/>
              <a:t/>
            </a:r>
            <a:br>
              <a:rPr lang="en-US" smtClean="0"/>
            </a:br>
            <a:r>
              <a:rPr lang="en-US" smtClean="0"/>
              <a:t>Die </a:t>
            </a:r>
            <a:r>
              <a:rPr lang="en-US" err="1" smtClean="0"/>
              <a:t>Taktrate</a:t>
            </a:r>
            <a:r>
              <a:rPr lang="en-US" smtClean="0"/>
              <a:t> </a:t>
            </a:r>
            <a:r>
              <a:rPr lang="en-US" err="1" smtClean="0"/>
              <a:t>kann</a:t>
            </a:r>
            <a:r>
              <a:rPr lang="en-US" smtClean="0"/>
              <a:t> </a:t>
            </a:r>
            <a:r>
              <a:rPr lang="en-US" err="1" smtClean="0"/>
              <a:t>nicht</a:t>
            </a:r>
            <a:r>
              <a:rPr lang="en-US" smtClean="0"/>
              <a:t> significant </a:t>
            </a:r>
            <a:r>
              <a:rPr lang="en-US" err="1" smtClean="0"/>
              <a:t>gesteigert</a:t>
            </a:r>
            <a:r>
              <a:rPr lang="en-US" smtClean="0"/>
              <a:t> warden. Da die </a:t>
            </a:r>
            <a:r>
              <a:rPr lang="en-US" err="1" smtClean="0"/>
              <a:t>Transistoren</a:t>
            </a:r>
            <a:r>
              <a:rPr lang="en-US" smtClean="0"/>
              <a:t> </a:t>
            </a:r>
            <a:r>
              <a:rPr lang="en-US" err="1" smtClean="0"/>
              <a:t>aber</a:t>
            </a:r>
            <a:r>
              <a:rPr lang="en-US" smtClean="0"/>
              <a:t> </a:t>
            </a:r>
            <a:r>
              <a:rPr lang="en-US" err="1" smtClean="0"/>
              <a:t>immer</a:t>
            </a:r>
            <a:r>
              <a:rPr lang="en-US" smtClean="0"/>
              <a:t> </a:t>
            </a:r>
            <a:r>
              <a:rPr lang="en-US" err="1" smtClean="0"/>
              <a:t>kleiner</a:t>
            </a:r>
            <a:r>
              <a:rPr lang="en-US" smtClean="0"/>
              <a:t> warden, </a:t>
            </a:r>
            <a:r>
              <a:rPr lang="en-US" err="1" smtClean="0"/>
              <a:t>werden</a:t>
            </a:r>
            <a:r>
              <a:rPr lang="en-US" smtClean="0"/>
              <a:t> </a:t>
            </a:r>
            <a:r>
              <a:rPr lang="en-US" err="1" smtClean="0"/>
              <a:t>inzwischen</a:t>
            </a:r>
            <a:r>
              <a:rPr lang="en-US" smtClean="0"/>
              <a:t> </a:t>
            </a:r>
            <a:r>
              <a:rPr lang="en-US" err="1" smtClean="0"/>
              <a:t>immer</a:t>
            </a:r>
            <a:r>
              <a:rPr lang="en-US" smtClean="0"/>
              <a:t> </a:t>
            </a:r>
            <a:r>
              <a:rPr lang="en-US" err="1" smtClean="0"/>
              <a:t>mehr</a:t>
            </a:r>
            <a:r>
              <a:rPr lang="en-US" smtClean="0"/>
              <a:t> </a:t>
            </a:r>
            <a:r>
              <a:rPr lang="en-US" err="1" smtClean="0"/>
              <a:t>Prozessorkerne</a:t>
            </a:r>
            <a:r>
              <a:rPr lang="en-US" smtClean="0"/>
              <a:t> in </a:t>
            </a:r>
            <a:r>
              <a:rPr lang="en-US" err="1" smtClean="0"/>
              <a:t>einen</a:t>
            </a:r>
            <a:r>
              <a:rPr lang="en-US" smtClean="0"/>
              <a:t> </a:t>
            </a:r>
            <a:r>
              <a:rPr lang="en-US" err="1" smtClean="0"/>
              <a:t>Prozessor</a:t>
            </a:r>
            <a:r>
              <a:rPr lang="en-US" smtClean="0"/>
              <a:t> </a:t>
            </a:r>
            <a:r>
              <a:rPr lang="en-US" err="1" smtClean="0"/>
              <a:t>integriert</a:t>
            </a:r>
            <a:r>
              <a:rPr lang="en-US" smtClean="0"/>
              <a:t>.</a:t>
            </a:r>
          </a:p>
        </p:txBody>
      </p:sp>
      <p:sp>
        <p:nvSpPr>
          <p:cNvPr id="19459" name="Titel 7"/>
          <p:cNvSpPr>
            <a:spLocks noGrp="1"/>
          </p:cNvSpPr>
          <p:nvPr>
            <p:ph type="title"/>
          </p:nvPr>
        </p:nvSpPr>
        <p:spPr>
          <a:xfrm>
            <a:off x="414338" y="284163"/>
            <a:ext cx="7142162" cy="625475"/>
          </a:xfrm>
        </p:spPr>
        <p:txBody>
          <a:bodyPr/>
          <a:lstStyle/>
          <a:p>
            <a:pPr marL="0" indent="0">
              <a:buNone/>
            </a:pPr>
            <a:r>
              <a:rPr lang="en-US"/>
              <a:t>1	</a:t>
            </a:r>
            <a:r>
              <a:rPr lang="en-US" smtClean="0"/>
              <a:t>Multithreading</a:t>
            </a:r>
          </a:p>
        </p:txBody>
      </p:sp>
    </p:spTree>
    <p:extLst>
      <p:ext uri="{BB962C8B-B14F-4D97-AF65-F5344CB8AC3E}">
        <p14:creationId xmlns:p14="http://schemas.microsoft.com/office/powerpoint/2010/main" val="274161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9863" y="2687638"/>
            <a:ext cx="7246937" cy="3514725"/>
          </a:xfrm>
        </p:spPr>
        <p:txBody>
          <a:bodyPr/>
          <a:lstStyle/>
          <a:p>
            <a:pPr>
              <a:defRPr/>
            </a:pPr>
            <a:r>
              <a:rPr lang="en-US" dirty="0" smtClean="0"/>
              <a:t>Multithreading</a:t>
            </a:r>
          </a:p>
          <a:p>
            <a:pPr>
              <a:defRPr/>
            </a:pPr>
            <a:r>
              <a:rPr lang="en-US" dirty="0" err="1" smtClean="0"/>
              <a:t>Implementierung</a:t>
            </a:r>
            <a:r>
              <a:rPr lang="en-US" dirty="0" smtClean="0"/>
              <a:t> des Multithreading</a:t>
            </a:r>
          </a:p>
          <a:p>
            <a:pPr>
              <a:defRPr/>
            </a:pPr>
            <a:r>
              <a:rPr lang="en-US" dirty="0" err="1" smtClean="0"/>
              <a:t>Programmierung</a:t>
            </a:r>
            <a:r>
              <a:rPr lang="en-US" dirty="0" smtClean="0"/>
              <a:t> </a:t>
            </a:r>
            <a:r>
              <a:rPr lang="en-US" dirty="0" err="1" smtClean="0"/>
              <a:t>mit</a:t>
            </a:r>
            <a:r>
              <a:rPr lang="en-US" dirty="0" smtClean="0"/>
              <a:t> </a:t>
            </a:r>
            <a:r>
              <a:rPr lang="en-US" dirty="0" err="1" smtClean="0"/>
              <a:t>async</a:t>
            </a:r>
            <a:r>
              <a:rPr lang="en-US" dirty="0" smtClean="0"/>
              <a:t> und await</a:t>
            </a:r>
          </a:p>
          <a:p>
            <a:pPr>
              <a:defRPr/>
            </a:pPr>
            <a:r>
              <a:rPr lang="en-US" dirty="0" err="1" smtClean="0"/>
              <a:t>Synchronisation</a:t>
            </a:r>
            <a:endParaRPr lang="en-US" dirty="0" smtClean="0"/>
          </a:p>
          <a:p>
            <a:pPr>
              <a:defRPr/>
            </a:pPr>
            <a:r>
              <a:rPr lang="en-US" dirty="0" err="1" smtClean="0"/>
              <a:t>Ausblick</a:t>
            </a:r>
            <a:endParaRPr lang="en-US" dirty="0"/>
          </a:p>
        </p:txBody>
      </p:sp>
      <p:sp>
        <p:nvSpPr>
          <p:cNvPr id="4" name="Rectangle 71"/>
          <p:cNvSpPr>
            <a:spLocks noChangeArrowheads="1"/>
          </p:cNvSpPr>
          <p:nvPr/>
        </p:nvSpPr>
        <p:spPr bwMode="auto">
          <a:xfrm>
            <a:off x="-1588" y="2716213"/>
            <a:ext cx="7020000" cy="269875"/>
          </a:xfrm>
          <a:prstGeom prst="rect">
            <a:avLst/>
          </a:prstGeom>
          <a:noFill/>
          <a:ln w="6350">
            <a:solidFill>
              <a:schemeClr val="bg2">
                <a:lumMod val="75000"/>
              </a:schemeClr>
            </a:solidFill>
            <a:miter lim="800000"/>
            <a:headEnd/>
            <a:tailEnd/>
          </a:ln>
        </p:spPr>
        <p:txBody>
          <a:bodyPr wrap="none" anchor="ctr"/>
          <a:lstStyle/>
          <a:p>
            <a:pPr algn="ctr">
              <a:defRPr/>
            </a:pPr>
            <a:endParaRPr lang="en-GB" sz="1800">
              <a:latin typeface="Arial" pitchFamily="34" charset="0"/>
            </a:endParaRPr>
          </a:p>
        </p:txBody>
      </p:sp>
    </p:spTree>
    <p:extLst>
      <p:ext uri="{BB962C8B-B14F-4D97-AF65-F5344CB8AC3E}">
        <p14:creationId xmlns:p14="http://schemas.microsoft.com/office/powerpoint/2010/main" val="212776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err="1" smtClean="0"/>
              <a:t>Wann</a:t>
            </a:r>
            <a:r>
              <a:rPr lang="en-US" smtClean="0"/>
              <a:t> </a:t>
            </a:r>
            <a:r>
              <a:rPr lang="en-US" err="1" smtClean="0"/>
              <a:t>ist</a:t>
            </a:r>
            <a:r>
              <a:rPr lang="en-US" smtClean="0"/>
              <a:t> das Multithreading </a:t>
            </a:r>
            <a:r>
              <a:rPr lang="en-US" err="1" smtClean="0"/>
              <a:t>nicht</a:t>
            </a:r>
            <a:r>
              <a:rPr lang="en-US" smtClean="0"/>
              <a:t> </a:t>
            </a:r>
            <a:r>
              <a:rPr lang="en-US" err="1" smtClean="0"/>
              <a:t>sinnvoll</a:t>
            </a:r>
            <a:endParaRPr lang="en-US"/>
          </a:p>
        </p:txBody>
      </p:sp>
      <p:sp>
        <p:nvSpPr>
          <p:cNvPr id="10" name="Inhaltsplatzhalter 9"/>
          <p:cNvSpPr>
            <a:spLocks noGrp="1"/>
          </p:cNvSpPr>
          <p:nvPr>
            <p:ph sz="half" idx="2"/>
          </p:nvPr>
        </p:nvSpPr>
        <p:spPr>
          <a:xfrm>
            <a:off x="771525" y="1931988"/>
            <a:ext cx="7956550" cy="4319587"/>
          </a:xfrm>
        </p:spPr>
        <p:txBody>
          <a:bodyPr/>
          <a:lstStyle/>
          <a:p>
            <a:pPr>
              <a:defRPr/>
            </a:pPr>
            <a:r>
              <a:rPr lang="en-US" dirty="0" err="1" smtClean="0"/>
              <a:t>Wenn</a:t>
            </a:r>
            <a:r>
              <a:rPr lang="en-US" dirty="0" smtClean="0"/>
              <a:t> </a:t>
            </a:r>
            <a:r>
              <a:rPr lang="en-US" dirty="0" err="1" smtClean="0"/>
              <a:t>sehr</a:t>
            </a:r>
            <a:r>
              <a:rPr lang="en-US" dirty="0" smtClean="0"/>
              <a:t> </a:t>
            </a:r>
            <a:r>
              <a:rPr lang="en-US" dirty="0" err="1" smtClean="0"/>
              <a:t>viele</a:t>
            </a:r>
            <a:r>
              <a:rPr lang="en-US" dirty="0" smtClean="0"/>
              <a:t> </a:t>
            </a:r>
            <a:r>
              <a:rPr lang="en-US" dirty="0" err="1" smtClean="0"/>
              <a:t>Abhängigkeiten</a:t>
            </a:r>
            <a:r>
              <a:rPr lang="en-US" dirty="0" smtClean="0"/>
              <a:t> </a:t>
            </a:r>
            <a:r>
              <a:rPr lang="en-US" dirty="0" err="1" smtClean="0"/>
              <a:t>zwischen</a:t>
            </a:r>
            <a:r>
              <a:rPr lang="en-US" dirty="0" smtClean="0"/>
              <a:t> den </a:t>
            </a:r>
            <a:r>
              <a:rPr lang="en-US" dirty="0" err="1" smtClean="0"/>
              <a:t>Threadas</a:t>
            </a:r>
            <a:r>
              <a:rPr lang="en-US" dirty="0" smtClean="0"/>
              <a:t> </a:t>
            </a:r>
            <a:r>
              <a:rPr lang="en-US" dirty="0" err="1" smtClean="0"/>
              <a:t>bestehen</a:t>
            </a:r>
            <a:r>
              <a:rPr lang="en-US" dirty="0" smtClean="0"/>
              <a:t>. </a:t>
            </a:r>
            <a:r>
              <a:rPr lang="en-US" dirty="0" err="1" smtClean="0"/>
              <a:t>Diese</a:t>
            </a:r>
            <a:r>
              <a:rPr lang="en-US" dirty="0" smtClean="0"/>
              <a:t> </a:t>
            </a:r>
            <a:r>
              <a:rPr lang="en-US" dirty="0" err="1" smtClean="0"/>
              <a:t>Abhängigkeiten</a:t>
            </a:r>
            <a:r>
              <a:rPr lang="en-US" dirty="0" smtClean="0"/>
              <a:t> </a:t>
            </a:r>
            <a:r>
              <a:rPr lang="en-US" dirty="0" err="1" smtClean="0"/>
              <a:t>führen</a:t>
            </a:r>
            <a:r>
              <a:rPr lang="en-US" dirty="0" smtClean="0"/>
              <a:t> </a:t>
            </a:r>
            <a:r>
              <a:rPr lang="en-US" dirty="0" err="1" smtClean="0"/>
              <a:t>dazu</a:t>
            </a:r>
            <a:r>
              <a:rPr lang="en-US" dirty="0" smtClean="0"/>
              <a:t>, </a:t>
            </a:r>
            <a:r>
              <a:rPr lang="en-US" dirty="0" err="1" smtClean="0"/>
              <a:t>dass</a:t>
            </a:r>
            <a:r>
              <a:rPr lang="en-US" dirty="0" smtClean="0"/>
              <a:t> </a:t>
            </a:r>
            <a:r>
              <a:rPr lang="en-US" dirty="0" err="1" smtClean="0"/>
              <a:t>Codebereiche</a:t>
            </a:r>
            <a:r>
              <a:rPr lang="en-US" dirty="0" smtClean="0"/>
              <a:t> </a:t>
            </a:r>
            <a:r>
              <a:rPr lang="en-US" dirty="0" err="1" smtClean="0"/>
              <a:t>einzelner</a:t>
            </a:r>
            <a:r>
              <a:rPr lang="en-US" dirty="0" smtClean="0"/>
              <a:t> Threads </a:t>
            </a:r>
            <a:r>
              <a:rPr lang="en-US" dirty="0" err="1" smtClean="0"/>
              <a:t>blockiert</a:t>
            </a:r>
            <a:r>
              <a:rPr lang="en-US" dirty="0" smtClean="0"/>
              <a:t> warden. Der </a:t>
            </a:r>
            <a:r>
              <a:rPr lang="en-US" dirty="0" err="1" smtClean="0"/>
              <a:t>Vorteil</a:t>
            </a:r>
            <a:r>
              <a:rPr lang="en-US" dirty="0" smtClean="0"/>
              <a:t> der </a:t>
            </a:r>
            <a:r>
              <a:rPr lang="en-US" dirty="0" err="1" smtClean="0"/>
              <a:t>asynchronen</a:t>
            </a:r>
            <a:r>
              <a:rPr lang="en-US" dirty="0" smtClean="0"/>
              <a:t> </a:t>
            </a:r>
            <a:r>
              <a:rPr lang="en-US" dirty="0" err="1" smtClean="0"/>
              <a:t>Ausführung</a:t>
            </a:r>
            <a:r>
              <a:rPr lang="en-US" dirty="0" smtClean="0"/>
              <a:t> </a:t>
            </a:r>
            <a:r>
              <a:rPr lang="en-US" dirty="0" err="1" smtClean="0"/>
              <a:t>sinkt</a:t>
            </a:r>
            <a:r>
              <a:rPr lang="en-US" dirty="0" smtClean="0"/>
              <a:t> </a:t>
            </a:r>
            <a:r>
              <a:rPr lang="en-US" dirty="0" err="1" smtClean="0"/>
              <a:t>daher</a:t>
            </a:r>
            <a:r>
              <a:rPr lang="en-US" dirty="0" smtClean="0"/>
              <a:t>.</a:t>
            </a:r>
          </a:p>
          <a:p>
            <a:pPr>
              <a:defRPr/>
            </a:pPr>
            <a:r>
              <a:rPr lang="en-US" dirty="0" smtClean="0"/>
              <a:t>Multithreading </a:t>
            </a:r>
            <a:r>
              <a:rPr lang="en-US" dirty="0" err="1" smtClean="0"/>
              <a:t>sollte</a:t>
            </a:r>
            <a:r>
              <a:rPr lang="en-US" dirty="0" smtClean="0"/>
              <a:t> </a:t>
            </a:r>
            <a:r>
              <a:rPr lang="en-US" dirty="0" err="1" smtClean="0"/>
              <a:t>nur</a:t>
            </a:r>
            <a:r>
              <a:rPr lang="en-US" dirty="0" smtClean="0"/>
              <a:t> </a:t>
            </a:r>
            <a:r>
              <a:rPr lang="en-US" dirty="0" err="1" smtClean="0"/>
              <a:t>eingesetzt</a:t>
            </a:r>
            <a:r>
              <a:rPr lang="en-US" dirty="0" smtClean="0"/>
              <a:t> warden, falls </a:t>
            </a:r>
            <a:r>
              <a:rPr lang="en-US" dirty="0" err="1" smtClean="0"/>
              <a:t>sich</a:t>
            </a:r>
            <a:r>
              <a:rPr lang="en-US" dirty="0" smtClean="0"/>
              <a:t> </a:t>
            </a:r>
            <a:r>
              <a:rPr lang="en-US" dirty="0" err="1" smtClean="0"/>
              <a:t>daraus</a:t>
            </a:r>
            <a:r>
              <a:rPr lang="en-US" dirty="0" smtClean="0"/>
              <a:t> </a:t>
            </a:r>
            <a:r>
              <a:rPr lang="en-US" dirty="0" err="1" smtClean="0"/>
              <a:t>Vorteile</a:t>
            </a:r>
            <a:r>
              <a:rPr lang="en-US" dirty="0" smtClean="0"/>
              <a:t> </a:t>
            </a:r>
            <a:r>
              <a:rPr lang="en-US" dirty="0" err="1" smtClean="0"/>
              <a:t>ergeben</a:t>
            </a:r>
            <a:r>
              <a:rPr lang="en-US" dirty="0" smtClean="0"/>
              <a:t>. </a:t>
            </a:r>
            <a:r>
              <a:rPr lang="en-US" dirty="0" err="1" smtClean="0"/>
              <a:t>Ansonsten</a:t>
            </a:r>
            <a:r>
              <a:rPr lang="en-US" dirty="0" smtClean="0"/>
              <a:t> </a:t>
            </a:r>
            <a:r>
              <a:rPr lang="en-US" dirty="0" err="1" smtClean="0"/>
              <a:t>steigt</a:t>
            </a:r>
            <a:r>
              <a:rPr lang="en-US" dirty="0" smtClean="0"/>
              <a:t> die </a:t>
            </a:r>
            <a:r>
              <a:rPr lang="en-US" dirty="0" err="1" smtClean="0"/>
              <a:t>Komplexität</a:t>
            </a:r>
            <a:r>
              <a:rPr lang="en-US" dirty="0" smtClean="0"/>
              <a:t> des Systems </a:t>
            </a:r>
            <a:r>
              <a:rPr lang="en-US" dirty="0" err="1" smtClean="0"/>
              <a:t>unnötig</a:t>
            </a:r>
            <a:r>
              <a:rPr lang="en-US" dirty="0" smtClean="0"/>
              <a:t>.</a:t>
            </a:r>
          </a:p>
          <a:p>
            <a:pPr>
              <a:defRPr/>
            </a:pPr>
            <a:r>
              <a:rPr lang="en-US" dirty="0" err="1" smtClean="0"/>
              <a:t>Sofern</a:t>
            </a:r>
            <a:r>
              <a:rPr lang="en-US" dirty="0" smtClean="0"/>
              <a:t> man </a:t>
            </a:r>
            <a:r>
              <a:rPr lang="en-US" dirty="0" err="1" smtClean="0"/>
              <a:t>solche</a:t>
            </a:r>
            <a:r>
              <a:rPr lang="en-US" dirty="0" smtClean="0"/>
              <a:t> </a:t>
            </a:r>
            <a:r>
              <a:rPr lang="en-US" dirty="0" err="1" smtClean="0"/>
              <a:t>Fehlermeldungen</a:t>
            </a:r>
            <a:r>
              <a:rPr lang="en-US" dirty="0" smtClean="0"/>
              <a:t> also </a:t>
            </a:r>
            <a:r>
              <a:rPr lang="en-US" dirty="0" err="1" smtClean="0"/>
              <a:t>nicht</a:t>
            </a:r>
            <a:r>
              <a:rPr lang="en-US" dirty="0" smtClean="0"/>
              <a:t> </a:t>
            </a:r>
            <a:r>
              <a:rPr lang="en-US" dirty="0" err="1" smtClean="0"/>
              <a:t>noch</a:t>
            </a:r>
            <a:r>
              <a:rPr lang="en-US" dirty="0" smtClean="0"/>
              <a:t> </a:t>
            </a:r>
            <a:r>
              <a:rPr lang="en-US" dirty="0" err="1" smtClean="0"/>
              <a:t>irgendwie</a:t>
            </a:r>
            <a:r>
              <a:rPr lang="en-US" dirty="0" smtClean="0"/>
              <a:t> </a:t>
            </a:r>
            <a:r>
              <a:rPr lang="en-US" dirty="0" err="1" smtClean="0"/>
              <a:t>durch</a:t>
            </a:r>
            <a:r>
              <a:rPr lang="en-US" dirty="0" smtClean="0"/>
              <a:t> </a:t>
            </a:r>
            <a:r>
              <a:rPr lang="en-US" dirty="0" err="1" smtClean="0"/>
              <a:t>Werbung</a:t>
            </a:r>
            <a:r>
              <a:rPr lang="en-US" dirty="0" smtClean="0"/>
              <a:t> </a:t>
            </a:r>
            <a:r>
              <a:rPr lang="en-US" dirty="0" err="1" smtClean="0"/>
              <a:t>nutzen</a:t>
            </a:r>
            <a:r>
              <a:rPr lang="en-US" dirty="0" smtClean="0"/>
              <a:t> </a:t>
            </a:r>
            <a:r>
              <a:rPr lang="en-US" dirty="0" err="1" smtClean="0"/>
              <a:t>kann</a:t>
            </a:r>
            <a:r>
              <a:rPr lang="en-US" dirty="0" smtClean="0"/>
              <a:t>, </a:t>
            </a:r>
            <a:r>
              <a:rPr lang="en-US" dirty="0" err="1" smtClean="0"/>
              <a:t>sollte</a:t>
            </a:r>
            <a:r>
              <a:rPr lang="en-US" dirty="0" smtClean="0"/>
              <a:t> man </a:t>
            </a:r>
            <a:r>
              <a:rPr lang="en-US" dirty="0" err="1" smtClean="0"/>
              <a:t>sie</a:t>
            </a:r>
            <a:r>
              <a:rPr lang="en-US" dirty="0" smtClean="0"/>
              <a:t> </a:t>
            </a:r>
            <a:r>
              <a:rPr lang="en-US" dirty="0" err="1" smtClean="0"/>
              <a:t>vermeiden</a:t>
            </a:r>
            <a:r>
              <a:rPr lang="en-US" dirty="0"/>
              <a:t> </a:t>
            </a:r>
            <a:r>
              <a:rPr lang="en-US" dirty="0" smtClean="0">
                <a:sym typeface="Wingdings" panose="05000000000000000000" pitchFamily="2" charset="2"/>
              </a:rPr>
              <a:t></a:t>
            </a:r>
            <a:endParaRPr lang="en-US" dirty="0" smtClean="0"/>
          </a:p>
          <a:p>
            <a:pPr>
              <a:defRPr/>
            </a:pPr>
            <a:endParaRPr lang="en-US" dirty="0"/>
          </a:p>
          <a:p>
            <a:pPr>
              <a:defRPr/>
            </a:pPr>
            <a:endParaRPr lang="en-US" dirty="0" smtClean="0"/>
          </a:p>
          <a:p>
            <a:pPr marL="0" indent="0">
              <a:buNone/>
              <a:defRPr/>
            </a:pPr>
            <a:endParaRPr lang="en-US" dirty="0" smtClean="0"/>
          </a:p>
        </p:txBody>
      </p:sp>
      <p:sp>
        <p:nvSpPr>
          <p:cNvPr id="19459" name="Titel 7"/>
          <p:cNvSpPr>
            <a:spLocks noGrp="1"/>
          </p:cNvSpPr>
          <p:nvPr>
            <p:ph type="title"/>
          </p:nvPr>
        </p:nvSpPr>
        <p:spPr>
          <a:xfrm>
            <a:off x="414338" y="284163"/>
            <a:ext cx="7142162" cy="625475"/>
          </a:xfrm>
        </p:spPr>
        <p:txBody>
          <a:bodyPr/>
          <a:lstStyle/>
          <a:p>
            <a:pPr marL="0" indent="0">
              <a:buNone/>
            </a:pPr>
            <a:r>
              <a:rPr lang="en-US"/>
              <a:t>1	</a:t>
            </a:r>
            <a:r>
              <a:rPr lang="en-US" smtClean="0"/>
              <a:t>Multithreading</a:t>
            </a:r>
          </a:p>
        </p:txBody>
      </p:sp>
      <p:pic>
        <p:nvPicPr>
          <p:cNvPr id="1026" name="Picture 2" descr="http://data.lustich.de/bilder/incoming/800-krombacher-fehl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152" y="3953110"/>
            <a:ext cx="3891983" cy="258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9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9863" y="2687638"/>
            <a:ext cx="7246937" cy="3514725"/>
          </a:xfrm>
        </p:spPr>
        <p:txBody>
          <a:bodyPr/>
          <a:lstStyle/>
          <a:p>
            <a:pPr>
              <a:defRPr/>
            </a:pPr>
            <a:r>
              <a:rPr lang="en-US" dirty="0" smtClean="0"/>
              <a:t>Multithreading</a:t>
            </a:r>
          </a:p>
          <a:p>
            <a:pPr>
              <a:defRPr/>
            </a:pPr>
            <a:r>
              <a:rPr lang="en-US" dirty="0" err="1" smtClean="0"/>
              <a:t>Implementierung</a:t>
            </a:r>
            <a:r>
              <a:rPr lang="en-US" dirty="0" smtClean="0"/>
              <a:t> des Multithreading</a:t>
            </a:r>
          </a:p>
          <a:p>
            <a:pPr>
              <a:defRPr/>
            </a:pPr>
            <a:r>
              <a:rPr lang="en-US" dirty="0" err="1" smtClean="0"/>
              <a:t>Programmierung</a:t>
            </a:r>
            <a:r>
              <a:rPr lang="en-US" dirty="0" smtClean="0"/>
              <a:t> </a:t>
            </a:r>
            <a:r>
              <a:rPr lang="en-US" dirty="0" err="1" smtClean="0"/>
              <a:t>mit</a:t>
            </a:r>
            <a:r>
              <a:rPr lang="en-US" dirty="0" smtClean="0"/>
              <a:t> </a:t>
            </a:r>
            <a:r>
              <a:rPr lang="en-US" dirty="0" err="1" smtClean="0"/>
              <a:t>async</a:t>
            </a:r>
            <a:r>
              <a:rPr lang="en-US" dirty="0" smtClean="0"/>
              <a:t> und await</a:t>
            </a:r>
          </a:p>
          <a:p>
            <a:pPr>
              <a:defRPr/>
            </a:pPr>
            <a:r>
              <a:rPr lang="en-US" dirty="0" err="1" smtClean="0"/>
              <a:t>Synchronisation</a:t>
            </a:r>
            <a:endParaRPr lang="en-US" dirty="0" smtClean="0"/>
          </a:p>
          <a:p>
            <a:pPr>
              <a:defRPr/>
            </a:pPr>
            <a:r>
              <a:rPr lang="en-US" dirty="0" err="1" smtClean="0"/>
              <a:t>Ausblick</a:t>
            </a:r>
            <a:endParaRPr lang="en-US" dirty="0"/>
          </a:p>
        </p:txBody>
      </p:sp>
      <p:sp>
        <p:nvSpPr>
          <p:cNvPr id="4" name="Rectangle 71"/>
          <p:cNvSpPr>
            <a:spLocks noChangeArrowheads="1"/>
          </p:cNvSpPr>
          <p:nvPr/>
        </p:nvSpPr>
        <p:spPr bwMode="auto">
          <a:xfrm>
            <a:off x="0" y="3042217"/>
            <a:ext cx="7020000" cy="269875"/>
          </a:xfrm>
          <a:prstGeom prst="rect">
            <a:avLst/>
          </a:prstGeom>
          <a:noFill/>
          <a:ln w="6350">
            <a:solidFill>
              <a:schemeClr val="bg2">
                <a:lumMod val="75000"/>
              </a:schemeClr>
            </a:solidFill>
            <a:miter lim="800000"/>
            <a:headEnd/>
            <a:tailEnd/>
          </a:ln>
        </p:spPr>
        <p:txBody>
          <a:bodyPr wrap="none" anchor="ctr"/>
          <a:lstStyle/>
          <a:p>
            <a:pPr algn="ctr">
              <a:defRPr/>
            </a:pPr>
            <a:endParaRPr lang="en-GB" sz="1800">
              <a:latin typeface="Arial" pitchFamily="34" charset="0"/>
            </a:endParaRPr>
          </a:p>
        </p:txBody>
      </p:sp>
    </p:spTree>
    <p:extLst>
      <p:ext uri="{BB962C8B-B14F-4D97-AF65-F5344CB8AC3E}">
        <p14:creationId xmlns:p14="http://schemas.microsoft.com/office/powerpoint/2010/main" val="203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30213" y="1330325"/>
            <a:ext cx="8297862" cy="593725"/>
          </a:xfrm>
        </p:spPr>
        <p:txBody>
          <a:bodyPr/>
          <a:lstStyle/>
          <a:p>
            <a:pPr>
              <a:defRPr/>
            </a:pPr>
            <a:r>
              <a:rPr lang="en-US" smtClean="0"/>
              <a:t>Muster der </a:t>
            </a:r>
            <a:r>
              <a:rPr lang="en-US" err="1" smtClean="0"/>
              <a:t>asychronen</a:t>
            </a:r>
            <a:r>
              <a:rPr lang="en-US" smtClean="0"/>
              <a:t> </a:t>
            </a:r>
            <a:r>
              <a:rPr lang="en-US" err="1" smtClean="0"/>
              <a:t>Programmierung</a:t>
            </a:r>
            <a:r>
              <a:rPr lang="en-US" smtClean="0"/>
              <a:t> in </a:t>
            </a:r>
            <a:r>
              <a:rPr lang="en-US" err="1" smtClean="0"/>
              <a:t>DotNet</a:t>
            </a:r>
            <a:endParaRPr lang="en-US"/>
          </a:p>
        </p:txBody>
      </p:sp>
      <p:sp>
        <p:nvSpPr>
          <p:cNvPr id="10" name="Inhaltsplatzhalter 9"/>
          <p:cNvSpPr>
            <a:spLocks noGrp="1"/>
          </p:cNvSpPr>
          <p:nvPr>
            <p:ph sz="half" idx="2"/>
          </p:nvPr>
        </p:nvSpPr>
        <p:spPr>
          <a:xfrm>
            <a:off x="771525" y="1931988"/>
            <a:ext cx="7956550" cy="4319587"/>
          </a:xfrm>
        </p:spPr>
        <p:txBody>
          <a:bodyPr/>
          <a:lstStyle/>
          <a:p>
            <a:pPr>
              <a:defRPr/>
            </a:pPr>
            <a:r>
              <a:rPr lang="en-US" b="1" dirty="0" err="1" smtClean="0"/>
              <a:t>DotNet</a:t>
            </a:r>
            <a:r>
              <a:rPr lang="en-US" b="1" dirty="0" smtClean="0"/>
              <a:t> 1</a:t>
            </a:r>
            <a:r>
              <a:rPr lang="en-US" dirty="0" smtClean="0"/>
              <a:t>	Asynchronous Programming Model (APM)</a:t>
            </a:r>
          </a:p>
          <a:p>
            <a:pPr>
              <a:defRPr/>
            </a:pPr>
            <a:r>
              <a:rPr lang="en-US" b="1" dirty="0" err="1" smtClean="0"/>
              <a:t>DotNet</a:t>
            </a:r>
            <a:r>
              <a:rPr lang="en-US" b="1" dirty="0" smtClean="0"/>
              <a:t> 2</a:t>
            </a:r>
            <a:r>
              <a:rPr lang="en-US" dirty="0" smtClean="0"/>
              <a:t>	Event-based Asynchronous Pattern (EAP)</a:t>
            </a:r>
          </a:p>
          <a:p>
            <a:pPr>
              <a:defRPr/>
            </a:pPr>
            <a:r>
              <a:rPr lang="en-US" b="1" dirty="0" err="1" smtClean="0"/>
              <a:t>DotNet</a:t>
            </a:r>
            <a:r>
              <a:rPr lang="en-US" b="1" dirty="0" smtClean="0"/>
              <a:t> 4.5</a:t>
            </a:r>
            <a:r>
              <a:rPr lang="en-US" dirty="0" smtClean="0"/>
              <a:t>	Task-based Asynchronous Pattern (TAP)</a:t>
            </a:r>
          </a:p>
          <a:p>
            <a:pPr>
              <a:defRPr/>
            </a:pPr>
            <a:endParaRPr lang="en-US" dirty="0"/>
          </a:p>
          <a:p>
            <a:pPr marL="0" indent="0">
              <a:buNone/>
              <a:defRPr/>
            </a:pPr>
            <a:r>
              <a:rPr lang="en-US" dirty="0" err="1" smtClean="0"/>
              <a:t>Auch</a:t>
            </a:r>
            <a:r>
              <a:rPr lang="en-US" dirty="0" smtClean="0"/>
              <a:t> </a:t>
            </a:r>
            <a:r>
              <a:rPr lang="en-US" dirty="0" err="1" smtClean="0"/>
              <a:t>wenn</a:t>
            </a:r>
            <a:r>
              <a:rPr lang="en-US" dirty="0" smtClean="0"/>
              <a:t> </a:t>
            </a:r>
            <a:r>
              <a:rPr lang="en-US" dirty="0" err="1" smtClean="0"/>
              <a:t>aktuell</a:t>
            </a:r>
            <a:r>
              <a:rPr lang="en-US" dirty="0" smtClean="0"/>
              <a:t> </a:t>
            </a:r>
            <a:r>
              <a:rPr lang="en-US" dirty="0" err="1" smtClean="0"/>
              <a:t>alle</a:t>
            </a:r>
            <a:r>
              <a:rPr lang="en-US" dirty="0" smtClean="0"/>
              <a:t> Muster parallel </a:t>
            </a:r>
            <a:r>
              <a:rPr lang="en-US" dirty="0" err="1" smtClean="0"/>
              <a:t>exisitieren</a:t>
            </a:r>
            <a:r>
              <a:rPr lang="en-US" dirty="0" smtClean="0"/>
              <a:t> </a:t>
            </a:r>
            <a:r>
              <a:rPr lang="en-US" dirty="0" err="1" smtClean="0"/>
              <a:t>wenden</a:t>
            </a:r>
            <a:r>
              <a:rPr lang="en-US" dirty="0" smtClean="0"/>
              <a:t> </a:t>
            </a:r>
            <a:r>
              <a:rPr lang="en-US" dirty="0" err="1" smtClean="0"/>
              <a:t>wir</a:t>
            </a:r>
            <a:r>
              <a:rPr lang="en-US" dirty="0" smtClean="0"/>
              <a:t> </a:t>
            </a:r>
            <a:r>
              <a:rPr lang="en-US" dirty="0" err="1" smtClean="0"/>
              <a:t>uns</a:t>
            </a:r>
            <a:r>
              <a:rPr lang="en-US" dirty="0" smtClean="0"/>
              <a:t> </a:t>
            </a:r>
            <a:r>
              <a:rPr lang="en-US" dirty="0" err="1" smtClean="0"/>
              <a:t>nur</a:t>
            </a:r>
            <a:r>
              <a:rPr lang="en-US" dirty="0" smtClean="0"/>
              <a:t> </a:t>
            </a:r>
            <a:r>
              <a:rPr lang="en-US" dirty="0" err="1" smtClean="0"/>
              <a:t>dem</a:t>
            </a:r>
            <a:r>
              <a:rPr lang="en-US" dirty="0" smtClean="0"/>
              <a:t> Task-based Pattern </a:t>
            </a:r>
            <a:r>
              <a:rPr lang="en-US" dirty="0" err="1" smtClean="0"/>
              <a:t>zu</a:t>
            </a:r>
            <a:r>
              <a:rPr lang="en-US" dirty="0" smtClean="0"/>
              <a:t>. Dieses </a:t>
            </a:r>
            <a:r>
              <a:rPr lang="en-US" dirty="0" err="1" smtClean="0"/>
              <a:t>neue</a:t>
            </a:r>
            <a:r>
              <a:rPr lang="en-US" dirty="0" smtClean="0"/>
              <a:t> </a:t>
            </a:r>
            <a:r>
              <a:rPr lang="en-US" dirty="0" err="1" smtClean="0"/>
              <a:t>Programmiermodell</a:t>
            </a:r>
            <a:r>
              <a:rPr lang="en-US" dirty="0" smtClean="0"/>
              <a:t> hat den </a:t>
            </a:r>
            <a:r>
              <a:rPr lang="en-US" dirty="0" err="1" smtClean="0"/>
              <a:t>großen</a:t>
            </a:r>
            <a:r>
              <a:rPr lang="en-US" dirty="0" smtClean="0"/>
              <a:t> </a:t>
            </a:r>
            <a:r>
              <a:rPr lang="en-US" dirty="0" err="1" smtClean="0"/>
              <a:t>Vorteil</a:t>
            </a:r>
            <a:r>
              <a:rPr lang="en-US" dirty="0" smtClean="0"/>
              <a:t>, </a:t>
            </a:r>
            <a:r>
              <a:rPr lang="en-US" dirty="0" err="1" smtClean="0"/>
              <a:t>dass</a:t>
            </a:r>
            <a:r>
              <a:rPr lang="en-US" dirty="0" smtClean="0"/>
              <a:t> </a:t>
            </a:r>
            <a:r>
              <a:rPr lang="en-US" dirty="0" err="1" smtClean="0"/>
              <a:t>es</a:t>
            </a:r>
            <a:r>
              <a:rPr lang="en-US" dirty="0" smtClean="0"/>
              <a:t> </a:t>
            </a:r>
            <a:r>
              <a:rPr lang="en-US" dirty="0" err="1" smtClean="0"/>
              <a:t>einfacher</a:t>
            </a:r>
            <a:r>
              <a:rPr lang="en-US" dirty="0" smtClean="0"/>
              <a:t> </a:t>
            </a:r>
            <a:r>
              <a:rPr lang="en-US" dirty="0" err="1" smtClean="0"/>
              <a:t>zu</a:t>
            </a:r>
            <a:r>
              <a:rPr lang="en-US" dirty="0" smtClean="0"/>
              <a:t> </a:t>
            </a:r>
            <a:r>
              <a:rPr lang="en-US" dirty="0" err="1" smtClean="0"/>
              <a:t>implementieren</a:t>
            </a:r>
            <a:r>
              <a:rPr lang="en-US" dirty="0" smtClean="0"/>
              <a:t> </a:t>
            </a:r>
            <a:r>
              <a:rPr lang="en-US" dirty="0" err="1" smtClean="0"/>
              <a:t>ist</a:t>
            </a:r>
            <a:r>
              <a:rPr lang="en-US" dirty="0" smtClean="0"/>
              <a:t>. </a:t>
            </a:r>
          </a:p>
          <a:p>
            <a:pPr marL="0" indent="0">
              <a:buNone/>
              <a:defRPr/>
            </a:pPr>
            <a:r>
              <a:rPr lang="en-US" dirty="0" err="1" smtClean="0"/>
              <a:t>Viele</a:t>
            </a:r>
            <a:r>
              <a:rPr lang="en-US" dirty="0" smtClean="0"/>
              <a:t> </a:t>
            </a:r>
            <a:r>
              <a:rPr lang="en-US" dirty="0" err="1" smtClean="0"/>
              <a:t>vorher</a:t>
            </a:r>
            <a:r>
              <a:rPr lang="en-US" dirty="0" smtClean="0"/>
              <a:t> </a:t>
            </a:r>
            <a:r>
              <a:rPr lang="en-US" dirty="0" err="1" smtClean="0"/>
              <a:t>notwendige</a:t>
            </a:r>
            <a:r>
              <a:rPr lang="en-US" dirty="0" smtClean="0"/>
              <a:t> </a:t>
            </a:r>
            <a:r>
              <a:rPr lang="en-US" dirty="0" err="1" smtClean="0"/>
              <a:t>Arbeitsschritte</a:t>
            </a:r>
            <a:r>
              <a:rPr lang="en-US" dirty="0" smtClean="0"/>
              <a:t> </a:t>
            </a:r>
            <a:r>
              <a:rPr lang="en-US" dirty="0" err="1" smtClean="0"/>
              <a:t>werden</a:t>
            </a:r>
            <a:r>
              <a:rPr lang="en-US" dirty="0" smtClean="0"/>
              <a:t> in der Task-</a:t>
            </a:r>
            <a:r>
              <a:rPr lang="en-US" dirty="0" err="1" smtClean="0"/>
              <a:t>Klasse</a:t>
            </a:r>
            <a:r>
              <a:rPr lang="en-US" dirty="0" smtClean="0"/>
              <a:t> </a:t>
            </a:r>
            <a:r>
              <a:rPr lang="en-US" dirty="0" err="1" smtClean="0"/>
              <a:t>gekapselt</a:t>
            </a:r>
            <a:r>
              <a:rPr lang="en-US" dirty="0" smtClean="0"/>
              <a:t> und </a:t>
            </a:r>
            <a:r>
              <a:rPr lang="en-US" dirty="0" err="1" smtClean="0"/>
              <a:t>automatisch</a:t>
            </a:r>
            <a:r>
              <a:rPr lang="en-US" dirty="0" smtClean="0"/>
              <a:t> </a:t>
            </a:r>
            <a:r>
              <a:rPr lang="en-US" dirty="0" err="1" smtClean="0"/>
              <a:t>durchgeführt</a:t>
            </a:r>
            <a:r>
              <a:rPr lang="en-US" dirty="0" smtClean="0"/>
              <a:t>. </a:t>
            </a:r>
          </a:p>
          <a:p>
            <a:pPr marL="0" indent="0">
              <a:buNone/>
              <a:defRPr/>
            </a:pPr>
            <a:r>
              <a:rPr lang="en-US" dirty="0" smtClean="0"/>
              <a:t>Dieses </a:t>
            </a:r>
            <a:r>
              <a:rPr lang="en-US" dirty="0" err="1" smtClean="0"/>
              <a:t>Programmiermodell</a:t>
            </a:r>
            <a:r>
              <a:rPr lang="en-US" dirty="0" smtClean="0"/>
              <a:t> </a:t>
            </a:r>
            <a:r>
              <a:rPr lang="en-US" dirty="0" err="1" smtClean="0"/>
              <a:t>führt</a:t>
            </a:r>
            <a:r>
              <a:rPr lang="en-US" dirty="0" smtClean="0"/>
              <a:t> die </a:t>
            </a:r>
            <a:r>
              <a:rPr lang="en-US" dirty="0" err="1" smtClean="0"/>
              <a:t>neuen</a:t>
            </a:r>
            <a:r>
              <a:rPr lang="en-US" dirty="0" smtClean="0"/>
              <a:t> </a:t>
            </a:r>
            <a:r>
              <a:rPr lang="en-US" dirty="0" err="1" smtClean="0"/>
              <a:t>Bezeichner</a:t>
            </a:r>
            <a:r>
              <a:rPr lang="en-US" dirty="0" smtClean="0"/>
              <a:t> </a:t>
            </a:r>
            <a:r>
              <a:rPr lang="en-US" b="1" dirty="0" err="1" smtClean="0"/>
              <a:t>async</a:t>
            </a:r>
            <a:r>
              <a:rPr lang="en-US" dirty="0" smtClean="0"/>
              <a:t> und </a:t>
            </a:r>
            <a:r>
              <a:rPr lang="en-US" b="1" dirty="0" smtClean="0"/>
              <a:t>await</a:t>
            </a:r>
            <a:r>
              <a:rPr lang="en-US" dirty="0" smtClean="0"/>
              <a:t> </a:t>
            </a:r>
            <a:r>
              <a:rPr lang="en-US" dirty="0" err="1" smtClean="0"/>
              <a:t>ein</a:t>
            </a:r>
            <a:r>
              <a:rPr lang="en-US" dirty="0" smtClean="0"/>
              <a:t>. </a:t>
            </a:r>
            <a:r>
              <a:rPr lang="en-US" dirty="0" err="1" smtClean="0"/>
              <a:t>Mit</a:t>
            </a:r>
            <a:r>
              <a:rPr lang="en-US" dirty="0" smtClean="0"/>
              <a:t> </a:t>
            </a:r>
            <a:r>
              <a:rPr lang="en-US" dirty="0" err="1" smtClean="0"/>
              <a:t>diesen</a:t>
            </a:r>
            <a:r>
              <a:rPr lang="en-US" dirty="0" smtClean="0"/>
              <a:t> </a:t>
            </a:r>
            <a:r>
              <a:rPr lang="en-US" dirty="0" err="1" smtClean="0"/>
              <a:t>ist</a:t>
            </a:r>
            <a:r>
              <a:rPr lang="en-US" dirty="0" smtClean="0"/>
              <a:t> </a:t>
            </a:r>
            <a:r>
              <a:rPr lang="en-US" dirty="0" err="1" smtClean="0"/>
              <a:t>es</a:t>
            </a:r>
            <a:r>
              <a:rPr lang="en-US" dirty="0" smtClean="0"/>
              <a:t> </a:t>
            </a:r>
            <a:r>
              <a:rPr lang="en-US" dirty="0" err="1" smtClean="0"/>
              <a:t>möglich</a:t>
            </a:r>
            <a:r>
              <a:rPr lang="en-US" dirty="0" smtClean="0"/>
              <a:t> </a:t>
            </a:r>
            <a:r>
              <a:rPr lang="en-US" dirty="0" err="1" smtClean="0"/>
              <a:t>bestehenden</a:t>
            </a:r>
            <a:r>
              <a:rPr lang="en-US" dirty="0" smtClean="0"/>
              <a:t> Code relative </a:t>
            </a:r>
            <a:r>
              <a:rPr lang="en-US" dirty="0" err="1" smtClean="0"/>
              <a:t>einfach</a:t>
            </a:r>
            <a:r>
              <a:rPr lang="en-US" dirty="0" smtClean="0"/>
              <a:t> </a:t>
            </a:r>
            <a:r>
              <a:rPr lang="en-US" dirty="0" err="1" smtClean="0"/>
              <a:t>zu</a:t>
            </a:r>
            <a:r>
              <a:rPr lang="en-US" dirty="0" smtClean="0"/>
              <a:t> </a:t>
            </a:r>
            <a:r>
              <a:rPr lang="en-US" dirty="0" err="1" smtClean="0"/>
              <a:t>parallelisieren</a:t>
            </a:r>
            <a:r>
              <a:rPr lang="en-US" dirty="0" smtClean="0"/>
              <a:t>.</a:t>
            </a:r>
          </a:p>
        </p:txBody>
      </p:sp>
      <p:sp>
        <p:nvSpPr>
          <p:cNvPr id="19459" name="Titel 7"/>
          <p:cNvSpPr>
            <a:spLocks noGrp="1"/>
          </p:cNvSpPr>
          <p:nvPr>
            <p:ph type="title"/>
          </p:nvPr>
        </p:nvSpPr>
        <p:spPr>
          <a:xfrm>
            <a:off x="414338" y="284163"/>
            <a:ext cx="7142162" cy="625475"/>
          </a:xfrm>
        </p:spPr>
        <p:txBody>
          <a:bodyPr/>
          <a:lstStyle/>
          <a:p>
            <a:pPr marL="0" indent="0">
              <a:buNone/>
            </a:pPr>
            <a:r>
              <a:rPr lang="en-US"/>
              <a:t>2	</a:t>
            </a:r>
            <a:r>
              <a:rPr lang="en-US" err="1" smtClean="0"/>
              <a:t>Implementierung</a:t>
            </a:r>
            <a:r>
              <a:rPr lang="en-US" smtClean="0"/>
              <a:t> des </a:t>
            </a:r>
            <a:r>
              <a:rPr lang="en-US" err="1" smtClean="0"/>
              <a:t>Multithreadings</a:t>
            </a:r>
            <a:endParaRPr lang="en-US" smtClean="0"/>
          </a:p>
        </p:txBody>
      </p:sp>
    </p:spTree>
    <p:extLst>
      <p:ext uri="{BB962C8B-B14F-4D97-AF65-F5344CB8AC3E}">
        <p14:creationId xmlns:p14="http://schemas.microsoft.com/office/powerpoint/2010/main" val="2892816055"/>
      </p:ext>
    </p:extLst>
  </p:cSld>
  <p:clrMapOvr>
    <a:masterClrMapping/>
  </p:clrMapOvr>
</p:sld>
</file>

<file path=ppt/theme/theme1.xml><?xml version="1.0" encoding="utf-8"?>
<a:theme xmlns:a="http://schemas.openxmlformats.org/drawingml/2006/main" name="HP Quality Center">
  <a:themeElements>
    <a:clrScheme name="GFT_DE 2">
      <a:dk1>
        <a:srgbClr val="000000"/>
      </a:dk1>
      <a:lt1>
        <a:srgbClr val="FFFFFF"/>
      </a:lt1>
      <a:dk2>
        <a:srgbClr val="000000"/>
      </a:dk2>
      <a:lt2>
        <a:srgbClr val="D5DAE4"/>
      </a:lt2>
      <a:accent1>
        <a:srgbClr val="003399"/>
      </a:accent1>
      <a:accent2>
        <a:srgbClr val="CCCCCC"/>
      </a:accent2>
      <a:accent3>
        <a:srgbClr val="FFFFFF"/>
      </a:accent3>
      <a:accent4>
        <a:srgbClr val="000000"/>
      </a:accent4>
      <a:accent5>
        <a:srgbClr val="AAADCA"/>
      </a:accent5>
      <a:accent6>
        <a:srgbClr val="B9B9B9"/>
      </a:accent6>
      <a:hlink>
        <a:srgbClr val="94A1BB"/>
      </a:hlink>
      <a:folHlink>
        <a:srgbClr val="EEBD5F"/>
      </a:folHlink>
    </a:clrScheme>
    <a:fontScheme name="GFT_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500" b="0" i="0" u="none" strike="noStrike" cap="none" normalizeH="0" baseline="0" smtClean="0">
            <a:ln>
              <a:noFill/>
            </a:ln>
            <a:solidFill>
              <a:schemeClr val="tx1"/>
            </a:solidFill>
            <a:effectLst/>
            <a:latin typeface="Arial" pitchFamily="34" charset="0"/>
          </a:defRPr>
        </a:defPPr>
      </a:lstStyle>
    </a:lnDef>
    <a:txDef>
      <a:spPr bwMode="auto">
        <a:noFill/>
        <a:ln w="9525">
          <a:noFill/>
          <a:miter lim="800000"/>
          <a:headEnd/>
          <a:tailEnd/>
        </a:ln>
      </a:spPr>
      <a:bodyPr lIns="0" tIns="0" rIns="0" bIns="0">
        <a:spAutoFit/>
      </a:bodyPr>
      <a:lstStyle>
        <a:defPPr>
          <a:spcBef>
            <a:spcPts val="100"/>
          </a:spcBef>
          <a:spcAft>
            <a:spcPts val="100"/>
          </a:spcAft>
          <a:defRPr sz="950" dirty="0"/>
        </a:defPPr>
      </a:lstStyle>
    </a:txDef>
  </a:objectDefaults>
  <a:extraClrSchemeLst>
    <a:extraClrScheme>
      <a:clrScheme name="GFT_DE 1">
        <a:dk1>
          <a:srgbClr val="000000"/>
        </a:dk1>
        <a:lt1>
          <a:srgbClr val="FFFFFF"/>
        </a:lt1>
        <a:dk2>
          <a:srgbClr val="000000"/>
        </a:dk2>
        <a:lt2>
          <a:srgbClr val="D5DAE4"/>
        </a:lt2>
        <a:accent1>
          <a:srgbClr val="003399"/>
        </a:accent1>
        <a:accent2>
          <a:srgbClr val="CCCCCC"/>
        </a:accent2>
        <a:accent3>
          <a:srgbClr val="FFFFFF"/>
        </a:accent3>
        <a:accent4>
          <a:srgbClr val="000000"/>
        </a:accent4>
        <a:accent5>
          <a:srgbClr val="AAADCA"/>
        </a:accent5>
        <a:accent6>
          <a:srgbClr val="B9B9B9"/>
        </a:accent6>
        <a:hlink>
          <a:srgbClr val="93A0BA"/>
        </a:hlink>
        <a:folHlink>
          <a:srgbClr val="F4AE1B"/>
        </a:folHlink>
      </a:clrScheme>
      <a:clrMap bg1="lt1" tx1="dk1" bg2="lt2" tx2="dk2" accent1="accent1" accent2="accent2" accent3="accent3" accent4="accent4" accent5="accent5" accent6="accent6" hlink="hlink" folHlink="folHlink"/>
    </a:extraClrScheme>
    <a:extraClrScheme>
      <a:clrScheme name="GFT_DE 2">
        <a:dk1>
          <a:srgbClr val="000000"/>
        </a:dk1>
        <a:lt1>
          <a:srgbClr val="FFFFFF"/>
        </a:lt1>
        <a:dk2>
          <a:srgbClr val="000000"/>
        </a:dk2>
        <a:lt2>
          <a:srgbClr val="D5DAE4"/>
        </a:lt2>
        <a:accent1>
          <a:srgbClr val="003399"/>
        </a:accent1>
        <a:accent2>
          <a:srgbClr val="CCCCCC"/>
        </a:accent2>
        <a:accent3>
          <a:srgbClr val="FFFFFF"/>
        </a:accent3>
        <a:accent4>
          <a:srgbClr val="000000"/>
        </a:accent4>
        <a:accent5>
          <a:srgbClr val="AAADCA"/>
        </a:accent5>
        <a:accent6>
          <a:srgbClr val="B9B9B9"/>
        </a:accent6>
        <a:hlink>
          <a:srgbClr val="94A1BB"/>
        </a:hlink>
        <a:folHlink>
          <a:srgbClr val="EEBD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HP Quality Center</Template>
  <TotalTime>0</TotalTime>
  <Words>2085</Words>
  <Application>Microsoft Office PowerPoint</Application>
  <PresentationFormat>Bildschirmpräsentation (4:3)</PresentationFormat>
  <Paragraphs>274</Paragraphs>
  <Slides>49</Slides>
  <Notes>1</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49</vt:i4>
      </vt:variant>
    </vt:vector>
  </HeadingPairs>
  <TitlesOfParts>
    <vt:vector size="53" baseType="lpstr">
      <vt:lpstr>Arial</vt:lpstr>
      <vt:lpstr>Times</vt:lpstr>
      <vt:lpstr>Wingdings</vt:lpstr>
      <vt:lpstr>HP Quality Center</vt:lpstr>
      <vt:lpstr>Asynchrone Programmierung in C# mit .Net 4.51</vt:lpstr>
      <vt:lpstr>PowerPoint-Präsentation</vt:lpstr>
      <vt:lpstr>1 Multithreading</vt:lpstr>
      <vt:lpstr>1 Multithreading</vt:lpstr>
      <vt:lpstr>1 Multithreading</vt:lpstr>
      <vt:lpstr>PowerPoint-Präsentation</vt:lpstr>
      <vt:lpstr>1 Multithreading</vt:lpstr>
      <vt:lpstr>PowerPoint-Präsentation</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2 Implementierung des Multithreadings</vt:lpstr>
      <vt:lpstr>PowerPoint-Präsentation</vt:lpstr>
      <vt:lpstr>3  Programmierung mit async und await</vt:lpstr>
      <vt:lpstr>3  Programmierung mit async und await</vt:lpstr>
      <vt:lpstr>PowerPoint-Präsentation</vt:lpstr>
      <vt:lpstr>4  Synchronisation</vt:lpstr>
      <vt:lpstr>4  Synchronisation</vt:lpstr>
      <vt:lpstr>4  Synchronisation</vt:lpstr>
      <vt:lpstr>4  Synchronisation</vt:lpstr>
      <vt:lpstr>4  Synchronisation</vt:lpstr>
      <vt:lpstr>4  Synchronisation</vt:lpstr>
      <vt:lpstr>4  Synchronisation</vt:lpstr>
      <vt:lpstr>4  Synchronisation</vt:lpstr>
      <vt:lpstr>4  Synchronisation</vt:lpstr>
      <vt:lpstr>4  Synchronisation</vt:lpstr>
      <vt:lpstr>4  Synchronisation</vt:lpstr>
      <vt:lpstr>4  Synchronisation</vt:lpstr>
      <vt:lpstr>4  Synchronisation</vt:lpstr>
      <vt:lpstr>4  Synchronisation</vt:lpstr>
      <vt:lpstr>PowerPoint-Präsentation</vt:lpstr>
      <vt:lpstr>5 Fazit</vt:lpstr>
      <vt:lpstr>PowerPoint-Präsentation</vt:lpstr>
      <vt:lpstr>Referencen</vt:lpstr>
    </vt:vector>
  </TitlesOfParts>
  <Company>GFT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Asynchrone Programmierung in C-Sharp</dc:title>
  <dc:creator>GFT</dc:creator>
  <dc:description>Präsentationsvorlage</dc:description>
  <cp:lastModifiedBy>Martin Janda</cp:lastModifiedBy>
  <cp:revision>430</cp:revision>
  <cp:lastPrinted>2005-03-11T15:16:43Z</cp:lastPrinted>
  <dcterms:created xsi:type="dcterms:W3CDTF">2013-06-05T08:48:22Z</dcterms:created>
  <dcterms:modified xsi:type="dcterms:W3CDTF">2016-02-11T12:20:50Z</dcterms:modified>
</cp:coreProperties>
</file>